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6" r:id="rId2"/>
    <p:sldId id="257" r:id="rId3"/>
    <p:sldId id="258" r:id="rId4"/>
    <p:sldId id="266" r:id="rId5"/>
    <p:sldId id="265" r:id="rId6"/>
    <p:sldId id="259" r:id="rId7"/>
    <p:sldId id="260" r:id="rId8"/>
    <p:sldId id="262" r:id="rId9"/>
    <p:sldId id="294" r:id="rId10"/>
    <p:sldId id="267" r:id="rId11"/>
    <p:sldId id="269" r:id="rId12"/>
    <p:sldId id="289" r:id="rId13"/>
    <p:sldId id="272" r:id="rId14"/>
    <p:sldId id="273" r:id="rId15"/>
    <p:sldId id="290" r:id="rId16"/>
    <p:sldId id="291" r:id="rId17"/>
    <p:sldId id="274" r:id="rId18"/>
    <p:sldId id="276" r:id="rId19"/>
    <p:sldId id="277" r:id="rId20"/>
    <p:sldId id="278" r:id="rId21"/>
    <p:sldId id="280" r:id="rId22"/>
    <p:sldId id="282" r:id="rId23"/>
    <p:sldId id="281" r:id="rId24"/>
    <p:sldId id="286" r:id="rId25"/>
    <p:sldId id="287" r:id="rId26"/>
    <p:sldId id="293" r:id="rId27"/>
    <p:sldId id="292" r:id="rId28"/>
    <p:sldId id="288" r:id="rId29"/>
    <p:sldId id="264" r:id="rId30"/>
  </p:sldIdLst>
  <p:sldSz cx="9144000" cy="6858000" type="screen4x3"/>
  <p:notesSz cx="6769100" cy="9906000"/>
  <p:custDataLst>
    <p:tags r:id="rId33"/>
  </p:custDataLst>
  <p:defaultTextStyle>
    <a:defPPr>
      <a:defRPr lang="sr-Latn-C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20">
          <p15:clr>
            <a:srgbClr val="A4A3A4"/>
          </p15:clr>
        </p15:guide>
        <p15:guide id="2" pos="2132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rvoje Gold" initials="HG" lastIdx="3" clrIdx="0"/>
  <p:cmAuthor id="1" name="Kristian Kovačić" initials="KK" lastIdx="9" clrIdx="1"/>
  <p:cmAuthor id="2" name="kristian" initials="k" lastIdx="2" clrIdx="2"/>
  <p:cmAuthor id="3" name="Edouard Ivanjko" initials="IE" lastIdx="25" clrIdx="3"/>
  <p:cmAuthor id="4" name="HG" initials="HG" lastIdx="41" clrIdx="4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2E26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84" autoAdjust="0"/>
    <p:restoredTop sz="96403" autoAdjust="0"/>
  </p:normalViewPr>
  <p:slideViewPr>
    <p:cSldViewPr>
      <p:cViewPr>
        <p:scale>
          <a:sx n="75" d="100"/>
          <a:sy n="75" d="100"/>
        </p:scale>
        <p:origin x="-1824" y="-3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1" d="100"/>
          <a:sy n="81" d="100"/>
        </p:scale>
        <p:origin x="-4032" y="-96"/>
      </p:cViewPr>
      <p:guideLst>
        <p:guide orient="horz" pos="3120"/>
        <p:guide pos="213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wmf"/><Relationship Id="rId1" Type="http://schemas.openxmlformats.org/officeDocument/2006/relationships/image" Target="../media/image26.wmf"/><Relationship Id="rId6" Type="http://schemas.openxmlformats.org/officeDocument/2006/relationships/image" Target="../media/image31.wmf"/><Relationship Id="rId5" Type="http://schemas.openxmlformats.org/officeDocument/2006/relationships/image" Target="../media/image30.wmf"/><Relationship Id="rId4" Type="http://schemas.openxmlformats.org/officeDocument/2006/relationships/image" Target="../media/image29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image" Target="../media/image34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37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33813" y="0"/>
            <a:ext cx="29337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E66A9CCE-922C-4A72-B5CB-6E9C5256811B}" type="datetimeFigureOut">
              <a:rPr lang="hr-HR"/>
              <a:pPr>
                <a:defRPr/>
              </a:pPr>
              <a:t>28.4.2014.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09113"/>
            <a:ext cx="29337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33813" y="9409113"/>
            <a:ext cx="29337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F9F87E4F-6BF2-48C0-B1D6-BE635BB8F658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306442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37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33813" y="0"/>
            <a:ext cx="29337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CD75432-4418-4CEE-B019-2E025001EE6F}" type="datetimeFigureOut">
              <a:rPr lang="sr-Latn-CS"/>
              <a:pPr>
                <a:defRPr/>
              </a:pPr>
              <a:t>28.4.2014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8050" y="742950"/>
            <a:ext cx="4953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r-HR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6275" y="4705350"/>
            <a:ext cx="5416550" cy="445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hr-HR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09113"/>
            <a:ext cx="29337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33813" y="9409113"/>
            <a:ext cx="29337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41E7902-3FA6-4E11-98BF-23513058550A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9339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12776"/>
            <a:ext cx="7772400" cy="2304255"/>
          </a:xfrm>
          <a:prstGeom prst="rect">
            <a:avLst/>
          </a:prstGeom>
        </p:spPr>
        <p:txBody>
          <a:bodyPr anchor="b"/>
          <a:lstStyle>
            <a:lvl1pPr>
              <a:defRPr sz="3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Click to edit Master subtitle style</a:t>
            </a:r>
            <a:endParaRPr lang="en-GB" noProof="0" dirty="0"/>
          </a:p>
        </p:txBody>
      </p:sp>
      <p:pic>
        <p:nvPicPr>
          <p:cNvPr id="13" name="Picture 42" descr="posta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63616" y="5980113"/>
            <a:ext cx="344488" cy="303212"/>
          </a:xfrm>
          <a:prstGeom prst="rect">
            <a:avLst/>
          </a:prstGeom>
          <a:noFill/>
        </p:spPr>
      </p:pic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5507979" y="5949280"/>
            <a:ext cx="3600525" cy="359445"/>
          </a:xfrm>
          <a:prstGeom prst="rect">
            <a:avLst/>
          </a:prstGeom>
        </p:spPr>
        <p:txBody>
          <a:bodyPr anchor="ctr"/>
          <a:lstStyle>
            <a:lvl1pPr>
              <a:buNone/>
              <a:defRPr sz="2000" b="0" u="sng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7" hasCustomPrompt="1"/>
          </p:nvPr>
        </p:nvSpPr>
        <p:spPr>
          <a:xfrm>
            <a:off x="0" y="6608763"/>
            <a:ext cx="4211960" cy="24923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4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hr-HR" dirty="0" smtClean="0"/>
              <a:t>Click to add text</a:t>
            </a:r>
            <a:endParaRPr lang="en-US" dirty="0"/>
          </a:p>
        </p:txBody>
      </p:sp>
      <p:sp>
        <p:nvSpPr>
          <p:cNvPr id="17" name="Content Placeholder 8"/>
          <p:cNvSpPr>
            <a:spLocks noGrp="1"/>
          </p:cNvSpPr>
          <p:nvPr>
            <p:ph sz="quarter" idx="18" hasCustomPrompt="1"/>
          </p:nvPr>
        </p:nvSpPr>
        <p:spPr>
          <a:xfrm>
            <a:off x="4355976" y="6608763"/>
            <a:ext cx="4211960" cy="24923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 b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hr-HR" dirty="0" smtClean="0"/>
              <a:t>Click to add text</a:t>
            </a:r>
            <a:endParaRPr lang="en-US" dirty="0"/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9" hasCustomPrompt="1"/>
          </p:nvPr>
        </p:nvSpPr>
        <p:spPr>
          <a:xfrm>
            <a:off x="1331913" y="1"/>
            <a:ext cx="3816350" cy="476672"/>
          </a:xfrm>
          <a:prstGeom prst="rect">
            <a:avLst/>
          </a:prstGeom>
        </p:spPr>
        <p:txBody>
          <a:bodyPr anchor="ctr"/>
          <a:lstStyle>
            <a:lvl1pPr algn="r">
              <a:spcBef>
                <a:spcPts val="0"/>
              </a:spcBef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5pPr algn="l">
              <a:buNone/>
              <a:defRPr/>
            </a:lvl5pPr>
          </a:lstStyle>
          <a:p>
            <a:pPr lvl="0"/>
            <a:r>
              <a:rPr lang="en-US" noProof="0" dirty="0" smtClean="0"/>
              <a:t>Click to </a:t>
            </a:r>
            <a:r>
              <a:rPr lang="hr-HR" noProof="0" dirty="0" smtClean="0"/>
              <a:t>add text</a:t>
            </a:r>
            <a:endParaRPr lang="en-US" noProof="0" dirty="0" smtClean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6"/>
          </p:nvPr>
        </p:nvSpPr>
        <p:spPr>
          <a:xfrm>
            <a:off x="8647878" y="6619574"/>
            <a:ext cx="444624" cy="237232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/>
            </a:lvl1pPr>
          </a:lstStyle>
          <a:p>
            <a:pPr>
              <a:defRPr/>
            </a:pPr>
            <a:fld id="{93284C30-A707-4520-93C8-852A0E833785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5292154" y="0"/>
            <a:ext cx="3816350" cy="476671"/>
          </a:xfrm>
          <a:prstGeom prst="rect">
            <a:avLst/>
          </a:prstGeom>
        </p:spPr>
        <p:txBody>
          <a:bodyPr anchor="ctr"/>
          <a:lstStyle>
            <a:lvl1pPr>
              <a:buNone/>
              <a:defRPr sz="180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5pPr algn="l">
              <a:buNone/>
              <a:defRPr/>
            </a:lvl5pPr>
          </a:lstStyle>
          <a:p>
            <a:pPr lvl="0"/>
            <a:r>
              <a:rPr lang="hr-HR" noProof="0" dirty="0" smtClean="0"/>
              <a:t>Click to add text</a:t>
            </a:r>
            <a:endParaRPr lang="en-US" noProof="0" dirty="0" smtClean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616624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GB" noProof="0" dirty="0"/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1331913" y="1"/>
            <a:ext cx="3816350" cy="47667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5pPr algn="l">
              <a:buNone/>
              <a:defRPr/>
            </a:lvl5pPr>
          </a:lstStyle>
          <a:p>
            <a:pPr lvl="0"/>
            <a:r>
              <a:rPr lang="en-US" noProof="0" dirty="0" smtClean="0"/>
              <a:t>Click to </a:t>
            </a:r>
            <a:r>
              <a:rPr lang="hr-HR" noProof="0" dirty="0" smtClean="0"/>
              <a:t>add text</a:t>
            </a:r>
            <a:endParaRPr lang="en-US" noProof="0" dirty="0" smtClean="0"/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5292154" y="0"/>
            <a:ext cx="3816350" cy="476671"/>
          </a:xfrm>
          <a:prstGeom prst="rect">
            <a:avLst/>
          </a:prstGeom>
        </p:spPr>
        <p:txBody>
          <a:bodyPr anchor="ctr"/>
          <a:lstStyle>
            <a:lvl1pPr>
              <a:buNone/>
              <a:defRPr sz="180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5pPr algn="l">
              <a:buNone/>
              <a:defRPr/>
            </a:lvl5pPr>
          </a:lstStyle>
          <a:p>
            <a:pPr lvl="0"/>
            <a:r>
              <a:rPr lang="hr-HR" noProof="0" dirty="0" smtClean="0"/>
              <a:t>Click to add text</a:t>
            </a:r>
            <a:endParaRPr lang="en-US" noProof="0" dirty="0" smtClean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6"/>
          </p:nvPr>
        </p:nvSpPr>
        <p:spPr>
          <a:xfrm>
            <a:off x="8647878" y="6619574"/>
            <a:ext cx="444624" cy="237232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/>
            </a:lvl1pPr>
          </a:lstStyle>
          <a:p>
            <a:pPr>
              <a:defRPr/>
            </a:pPr>
            <a:fld id="{93284C30-A707-4520-93C8-852A0E833785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16" name="Content Placeholder 8"/>
          <p:cNvSpPr>
            <a:spLocks noGrp="1"/>
          </p:cNvSpPr>
          <p:nvPr>
            <p:ph sz="quarter" idx="17" hasCustomPrompt="1"/>
          </p:nvPr>
        </p:nvSpPr>
        <p:spPr>
          <a:xfrm>
            <a:off x="0" y="6608763"/>
            <a:ext cx="4211960" cy="24923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4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hr-HR" dirty="0" smtClean="0"/>
              <a:t>Click to add text</a:t>
            </a:r>
            <a:endParaRPr lang="en-US" dirty="0"/>
          </a:p>
        </p:txBody>
      </p:sp>
      <p:sp>
        <p:nvSpPr>
          <p:cNvPr id="17" name="Content Placeholder 8"/>
          <p:cNvSpPr>
            <a:spLocks noGrp="1"/>
          </p:cNvSpPr>
          <p:nvPr>
            <p:ph sz="quarter" idx="18" hasCustomPrompt="1"/>
          </p:nvPr>
        </p:nvSpPr>
        <p:spPr>
          <a:xfrm>
            <a:off x="4355976" y="6608763"/>
            <a:ext cx="4211960" cy="24923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 b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hr-HR" dirty="0" smtClean="0"/>
              <a:t>Click to add text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fpz.unizg.hr/trans/wp-content/uploads/2013/05/fpz_logo.jpg"/>
          <p:cNvPicPr>
            <a:picLocks noChangeAspect="1" noChangeArrowheads="1"/>
          </p:cNvPicPr>
          <p:nvPr userDrawn="1"/>
        </p:nvPicPr>
        <p:blipFill rotWithShape="1"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216" t="-17267" r="-14768" b="-1038"/>
          <a:stretch/>
        </p:blipFill>
        <p:spPr bwMode="auto">
          <a:xfrm>
            <a:off x="663107" y="285"/>
            <a:ext cx="567953" cy="576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3" name="Picture 7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315" t="-6499" r="-15539" b="1324"/>
          <a:stretch/>
        </p:blipFill>
        <p:spPr bwMode="auto">
          <a:xfrm>
            <a:off x="-432" y="1188"/>
            <a:ext cx="684000" cy="57600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800" b="1" kern="1200">
          <a:solidFill>
            <a:schemeClr val="tx1"/>
          </a:solidFill>
          <a:latin typeface="Palatino Linotype" pitchFamily="18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Palatino Linotype" pitchFamily="18" charset="0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00FF"/>
          </a:solidFill>
          <a:latin typeface="Palatino Linotype" pitchFamily="18" charset="0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8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6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1.wmf"/><Relationship Id="rId4" Type="http://schemas.openxmlformats.org/officeDocument/2006/relationships/oleObject" Target="../embeddings/oleObject2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13" Type="http://schemas.openxmlformats.org/officeDocument/2006/relationships/oleObject" Target="../embeddings/oleObject8.bin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12" Type="http://schemas.openxmlformats.org/officeDocument/2006/relationships/image" Target="../media/image30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3.png"/><Relationship Id="rId1" Type="http://schemas.openxmlformats.org/officeDocument/2006/relationships/vmlDrawing" Target="../drawings/vmlDrawing4.vml"/><Relationship Id="rId6" Type="http://schemas.openxmlformats.org/officeDocument/2006/relationships/image" Target="../media/image27.wmf"/><Relationship Id="rId11" Type="http://schemas.openxmlformats.org/officeDocument/2006/relationships/oleObject" Target="../embeddings/oleObject7.bin"/><Relationship Id="rId5" Type="http://schemas.openxmlformats.org/officeDocument/2006/relationships/oleObject" Target="../embeddings/oleObject4.bin"/><Relationship Id="rId15" Type="http://schemas.openxmlformats.org/officeDocument/2006/relationships/image" Target="../media/image32.png"/><Relationship Id="rId10" Type="http://schemas.openxmlformats.org/officeDocument/2006/relationships/image" Target="../media/image29.wmf"/><Relationship Id="rId4" Type="http://schemas.openxmlformats.org/officeDocument/2006/relationships/image" Target="../media/image26.wmf"/><Relationship Id="rId9" Type="http://schemas.openxmlformats.org/officeDocument/2006/relationships/oleObject" Target="../embeddings/oleObject6.bin"/><Relationship Id="rId14" Type="http://schemas.openxmlformats.org/officeDocument/2006/relationships/image" Target="../media/image31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7" Type="http://schemas.openxmlformats.org/officeDocument/2006/relationships/image" Target="../media/image3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36.png"/><Relationship Id="rId4" Type="http://schemas.openxmlformats.org/officeDocument/2006/relationships/image" Target="../media/image34.w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42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emf"/><Relationship Id="rId4" Type="http://schemas.openxmlformats.org/officeDocument/2006/relationships/package" Target="../embeddings/Microsoft_Excel_Worksheet1.xlsx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 smtClean="0"/>
              <a:t>Stvarnovremenska detekcija </a:t>
            </a:r>
            <a:r>
              <a:rPr lang="hr-HR" dirty="0"/>
              <a:t>i praćenje vozila na više traka </a:t>
            </a:r>
            <a:r>
              <a:rPr lang="hr-HR" dirty="0" smtClean="0"/>
              <a:t>primjenom jedne kamere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dirty="0" smtClean="0"/>
              <a:t>Kristian Kovačić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hr-HR" dirty="0" smtClean="0"/>
              <a:t>kristian.kovacic@fpz.hr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hr-HR" dirty="0" smtClean="0"/>
              <a:t>UNIZG-FTTS VISTA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r>
              <a:rPr lang="hr-HR" dirty="0" smtClean="0"/>
              <a:t>Istraživački seminar, 15.04.2014.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hr-HR" dirty="0" smtClean="0"/>
              <a:t>Sveučilište u Zagrebu</a:t>
            </a:r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hr-HR" dirty="0" smtClean="0"/>
              <a:t>Fakultet prometnih znanosti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690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616624"/>
          </a:xfrm>
        </p:spPr>
        <p:txBody>
          <a:bodyPr/>
          <a:lstStyle/>
          <a:p>
            <a:r>
              <a:rPr lang="hr-HR" dirty="0" smtClean="0"/>
              <a:t>Odvajanje pozadine</a:t>
            </a:r>
          </a:p>
          <a:p>
            <a:pPr lvl="1"/>
            <a:r>
              <a:rPr lang="hr-HR" dirty="0" smtClean="0"/>
              <a:t>Odvajanje segmenta slike koji se ne uklapa u model pozadine (engl. </a:t>
            </a:r>
            <a:r>
              <a:rPr lang="hr-HR" i="1" dirty="0" err="1" smtClean="0"/>
              <a:t>background</a:t>
            </a:r>
            <a:r>
              <a:rPr lang="hr-HR" i="1" dirty="0" smtClean="0"/>
              <a:t> substraction</a:t>
            </a:r>
            <a:r>
              <a:rPr lang="hr-HR" dirty="0" smtClean="0"/>
              <a:t>)</a:t>
            </a:r>
          </a:p>
          <a:p>
            <a:pPr lvl="2"/>
            <a:r>
              <a:rPr lang="hr-HR" dirty="0" smtClean="0"/>
              <a:t>Srednja vrijednost piksela</a:t>
            </a:r>
          </a:p>
          <a:p>
            <a:pPr lvl="2"/>
            <a:r>
              <a:rPr lang="hr-HR" dirty="0" smtClean="0"/>
              <a:t>Probability Density Function (PDF)</a:t>
            </a:r>
          </a:p>
          <a:p>
            <a:pPr lvl="1"/>
            <a:r>
              <a:rPr lang="hr-HR" dirty="0" smtClean="0"/>
              <a:t>Transformacija rezultata odvajanja u binarni oblik pomoću definiranog praga (engl. </a:t>
            </a:r>
            <a:r>
              <a:rPr lang="hr-HR" i="1" dirty="0" err="1" smtClean="0"/>
              <a:t>threshold</a:t>
            </a:r>
            <a:r>
              <a:rPr lang="hr-HR" dirty="0" smtClean="0"/>
              <a:t>)</a:t>
            </a:r>
          </a:p>
          <a:p>
            <a:pPr lvl="2"/>
            <a:r>
              <a:rPr lang="hr-HR" dirty="0" smtClean="0"/>
              <a:t>Konstantna vrijednost</a:t>
            </a:r>
          </a:p>
          <a:p>
            <a:pPr lvl="2"/>
            <a:r>
              <a:rPr lang="hr-HR" dirty="0" smtClean="0"/>
              <a:t>Dinamički izračunata vrijednost (lokalna / globalna)</a:t>
            </a:r>
          </a:p>
          <a:p>
            <a:pPr lvl="2"/>
            <a:endParaRPr lang="hr-HR" dirty="0"/>
          </a:p>
          <a:p>
            <a:pPr lvl="2"/>
            <a:endParaRPr lang="hr-HR" dirty="0" smtClean="0"/>
          </a:p>
          <a:p>
            <a:pPr lvl="2"/>
            <a:endParaRPr lang="hr-HR" dirty="0" smtClean="0"/>
          </a:p>
          <a:p>
            <a:pPr lvl="1"/>
            <a:endParaRPr lang="hr-HR" dirty="0" smtClean="0"/>
          </a:p>
          <a:p>
            <a:pPr marL="0" indent="0">
              <a:buNone/>
            </a:pPr>
            <a:r>
              <a:rPr lang="hr-HR" dirty="0" smtClean="0"/>
              <a:t>	  </a:t>
            </a:r>
            <a:r>
              <a:rPr lang="hr-HR" sz="1600" dirty="0" smtClean="0"/>
              <a:t>Background </a:t>
            </a:r>
            <a:r>
              <a:rPr lang="hr-HR" sz="1600" dirty="0"/>
              <a:t>substraction (0 = pozadina, 1 = </a:t>
            </a:r>
            <a:r>
              <a:rPr lang="hr-HR" sz="1600" dirty="0" smtClean="0"/>
              <a:t>pikseli </a:t>
            </a:r>
            <a:r>
              <a:rPr lang="hr-HR" sz="1600" dirty="0"/>
              <a:t>u pokretu)</a:t>
            </a:r>
            <a:endParaRPr lang="en-US" sz="1600" dirty="0"/>
          </a:p>
          <a:p>
            <a:pPr lvl="2"/>
            <a:endParaRPr lang="hr-HR" dirty="0" smtClean="0"/>
          </a:p>
          <a:p>
            <a:pPr lvl="2"/>
            <a:endParaRPr lang="hr-HR" dirty="0" smtClean="0"/>
          </a:p>
          <a:p>
            <a:pPr lvl="1"/>
            <a:endParaRPr lang="hr-HR" dirty="0" smtClean="0"/>
          </a:p>
          <a:p>
            <a:pPr lvl="1"/>
            <a:endParaRPr lang="hr-HR" dirty="0" smtClean="0"/>
          </a:p>
          <a:p>
            <a:pPr lvl="1"/>
            <a:endParaRPr lang="hr-HR" dirty="0" smtClean="0"/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 anchor="ctr"/>
          <a:lstStyle/>
          <a:p>
            <a:r>
              <a:rPr lang="hr-HR" sz="1400" dirty="0" smtClean="0"/>
              <a:t>Problemi i pristupi rješavanja problema</a:t>
            </a:r>
            <a:endParaRPr lang="en-US" sz="1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hr-HR" sz="1400" dirty="0" smtClean="0"/>
              <a:t>Detekcija vozila</a:t>
            </a:r>
            <a:endParaRPr lang="en-US" sz="1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93284C30-A707-4520-93C8-852A0E833785}" type="slidenum">
              <a:rPr lang="en-GB" smtClean="0"/>
              <a:pPr>
                <a:defRPr/>
              </a:pPr>
              <a:t>10</a:t>
            </a:fld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hr-HR" dirty="0" smtClean="0"/>
              <a:t>UNIZG-FTTS VISTA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r>
              <a:rPr lang="hr-HR" dirty="0"/>
              <a:t>Istraživački seminar, 15.04.2014</a:t>
            </a:r>
            <a:r>
              <a:rPr lang="hr-HR" dirty="0" smtClean="0"/>
              <a:t>.</a:t>
            </a:r>
            <a:endParaRPr lang="en-US" dirty="0"/>
          </a:p>
        </p:txBody>
      </p:sp>
      <p:pic>
        <p:nvPicPr>
          <p:cNvPr id="2050" name="Picture 2" descr="C:\Users\kkovacic\Desktop\tex_image_segtmentation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50" y="4509120"/>
            <a:ext cx="2688875" cy="15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kkovacic\Desktop\tex_image_pure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509120"/>
            <a:ext cx="2688876" cy="15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8447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Smanjenje rezolucije slike (engl. </a:t>
            </a:r>
            <a:r>
              <a:rPr lang="hr-HR" i="1" dirty="0" err="1" smtClean="0"/>
              <a:t>downsampling</a:t>
            </a:r>
            <a:r>
              <a:rPr lang="hr-HR" dirty="0" smtClean="0"/>
              <a:t>)</a:t>
            </a:r>
          </a:p>
          <a:p>
            <a:pPr lvl="1"/>
            <a:r>
              <a:rPr lang="hr-HR" dirty="0" smtClean="0"/>
              <a:t>Brže izvršavanje algoritma</a:t>
            </a:r>
          </a:p>
          <a:p>
            <a:pPr lvl="1"/>
            <a:r>
              <a:rPr lang="hr-HR" dirty="0" smtClean="0"/>
              <a:t>Smanjenje šuma</a:t>
            </a:r>
            <a:endParaRPr lang="hr-HR" dirty="0"/>
          </a:p>
          <a:p>
            <a:r>
              <a:rPr lang="hr-HR" dirty="0" smtClean="0"/>
              <a:t>Filtar za zamućenje slike</a:t>
            </a:r>
          </a:p>
          <a:p>
            <a:pPr lvl="1"/>
            <a:r>
              <a:rPr lang="hr-HR" dirty="0"/>
              <a:t>Smanjenje šuma i detalja na slici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 anchor="ctr"/>
          <a:lstStyle/>
          <a:p>
            <a:r>
              <a:rPr lang="hr-HR" dirty="0" smtClean="0"/>
              <a:t>Detekcija vozila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hr-HR" dirty="0" smtClean="0"/>
              <a:t>Predobrada slike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93284C30-A707-4520-93C8-852A0E833785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hr-HR" dirty="0" smtClean="0"/>
              <a:t>UNIZG-FTTS VISTA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r>
              <a:rPr lang="hr-HR" dirty="0"/>
              <a:t>Istraživački seminar, 15.04.2014</a:t>
            </a:r>
            <a:r>
              <a:rPr lang="hr-HR" dirty="0" smtClean="0"/>
              <a:t>.</a:t>
            </a:r>
            <a:endParaRPr lang="en-US" dirty="0"/>
          </a:p>
        </p:txBody>
      </p:sp>
      <p:pic>
        <p:nvPicPr>
          <p:cNvPr id="4100" name="Picture 4" descr="C:\Users\kkovacic\Desktop\blu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4202013"/>
            <a:ext cx="8401050" cy="18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734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Korištenje filtra za zamućenje slike (engl. </a:t>
            </a:r>
            <a:r>
              <a:rPr lang="hr-HR" i="1" dirty="0" smtClean="0"/>
              <a:t>blur</a:t>
            </a:r>
            <a:r>
              <a:rPr lang="hr-HR" dirty="0" smtClean="0"/>
              <a:t>)</a:t>
            </a:r>
          </a:p>
          <a:p>
            <a:pPr lvl="1"/>
            <a:r>
              <a:rPr lang="hr-HR" dirty="0" smtClean="0"/>
              <a:t>Gauss-ov filtar (5x5)</a:t>
            </a:r>
          </a:p>
          <a:p>
            <a:pPr lvl="1"/>
            <a:r>
              <a:rPr lang="hr-HR" dirty="0" smtClean="0"/>
              <a:t>Mogućnost </a:t>
            </a:r>
            <a:r>
              <a:rPr lang="hr-HR" dirty="0" err="1" smtClean="0"/>
              <a:t>paralelizacije</a:t>
            </a:r>
            <a:endParaRPr lang="hr-HR" dirty="0" smtClean="0"/>
          </a:p>
          <a:p>
            <a:endParaRPr lang="hr-HR" dirty="0"/>
          </a:p>
          <a:p>
            <a:pPr lvl="1"/>
            <a:endParaRPr lang="hr-H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 anchor="ctr"/>
          <a:lstStyle/>
          <a:p>
            <a:r>
              <a:rPr lang="hr-HR" dirty="0" smtClean="0"/>
              <a:t>Detekcija vozila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hr-HR" dirty="0" smtClean="0"/>
              <a:t>Predobrada slike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93284C30-A707-4520-93C8-852A0E833785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hr-HR" dirty="0" smtClean="0"/>
              <a:t>UNIZG-FTTS VISTA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r>
              <a:rPr lang="hr-HR" dirty="0"/>
              <a:t>Istraživački seminar, 15.04.2014</a:t>
            </a:r>
            <a:r>
              <a:rPr lang="hr-HR" dirty="0" smtClean="0"/>
              <a:t>.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5080" y="3211217"/>
            <a:ext cx="7035741" cy="284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6893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976664"/>
          </a:xfrm>
        </p:spPr>
        <p:txBody>
          <a:bodyPr/>
          <a:lstStyle/>
          <a:p>
            <a:r>
              <a:rPr lang="hr-HR" dirty="0" smtClean="0"/>
              <a:t>Izračun modela pozadine korištenjem modificirane metode srednje vrijednosti n uzastopnih slika</a:t>
            </a:r>
          </a:p>
          <a:p>
            <a:pPr lvl="1"/>
            <a:endParaRPr lang="hr-HR" dirty="0" smtClean="0"/>
          </a:p>
          <a:p>
            <a:pPr lvl="1"/>
            <a:endParaRPr lang="hr-HR" sz="1800" dirty="0" smtClean="0"/>
          </a:p>
          <a:p>
            <a:pPr lvl="1"/>
            <a:r>
              <a:rPr lang="hr-HR" dirty="0" smtClean="0"/>
              <a:t>Prednosti</a:t>
            </a:r>
          </a:p>
          <a:p>
            <a:pPr lvl="2"/>
            <a:r>
              <a:rPr lang="hr-HR" dirty="0" smtClean="0"/>
              <a:t>Jednostavnost algoritma (brzina izvršavanja)</a:t>
            </a:r>
          </a:p>
          <a:p>
            <a:pPr lvl="2"/>
            <a:r>
              <a:rPr lang="hr-HR" dirty="0" smtClean="0"/>
              <a:t>Pogodnost algoritma za izvršavanje na GPU</a:t>
            </a:r>
          </a:p>
          <a:p>
            <a:pPr lvl="1"/>
            <a:r>
              <a:rPr lang="hr-HR" dirty="0" smtClean="0"/>
              <a:t>Nedostatak</a:t>
            </a:r>
          </a:p>
          <a:p>
            <a:pPr lvl="2"/>
            <a:r>
              <a:rPr lang="hr-HR" dirty="0" smtClean="0"/>
              <a:t>Za potpuni izračun modela pozadine potrebno je </a:t>
            </a:r>
            <a:r>
              <a:rPr lang="hr-HR" dirty="0" smtClean="0">
                <a:latin typeface="Arial"/>
                <a:cs typeface="Arial"/>
              </a:rPr>
              <a:t>≈</a:t>
            </a:r>
            <a:r>
              <a:rPr lang="hr-HR" dirty="0" smtClean="0"/>
              <a:t>200-1000 uzastopnih slika</a:t>
            </a:r>
          </a:p>
          <a:p>
            <a:pPr lvl="2"/>
            <a:r>
              <a:rPr lang="hr-HR" dirty="0" smtClean="0"/>
              <a:t>Zahtjevi za memorijskim resursima </a:t>
            </a:r>
            <a:r>
              <a:rPr lang="hr-HR" dirty="0" smtClean="0">
                <a:latin typeface="Arial"/>
                <a:cs typeface="Arial"/>
              </a:rPr>
              <a:t>≈ 1,5 – 1,9 GB</a:t>
            </a:r>
          </a:p>
          <a:p>
            <a:pPr marL="0" indent="0">
              <a:buNone/>
            </a:pPr>
            <a:endParaRPr lang="hr-HR" sz="1600" dirty="0" smtClean="0"/>
          </a:p>
          <a:p>
            <a:pPr marL="0" indent="0">
              <a:buNone/>
            </a:pPr>
            <a:r>
              <a:rPr lang="hr-HR" sz="1600" dirty="0" smtClean="0"/>
              <a:t>*F. Y. A. Rahman, et. al., </a:t>
            </a:r>
            <a:r>
              <a:rPr lang="en-US" sz="1600" dirty="0"/>
              <a:t>Enhancement of Background Subtraction Techniques Using a Second Derivative in Gradient Direction </a:t>
            </a:r>
            <a:r>
              <a:rPr lang="en-US" sz="1600" dirty="0" smtClean="0"/>
              <a:t>Filter</a:t>
            </a:r>
            <a:r>
              <a:rPr lang="hr-HR" sz="1600" dirty="0" smtClean="0"/>
              <a:t>, </a:t>
            </a:r>
            <a:r>
              <a:rPr lang="en-US" sz="1600" dirty="0"/>
              <a:t>Journal of Electrical and Computer </a:t>
            </a:r>
            <a:r>
              <a:rPr lang="en-US" sz="1600" dirty="0" smtClean="0"/>
              <a:t>Engineering</a:t>
            </a:r>
            <a:r>
              <a:rPr lang="hr-HR" sz="1600" dirty="0" smtClean="0"/>
              <a:t>, 2013.</a:t>
            </a:r>
            <a:endParaRPr lang="hr-HR" dirty="0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 anchor="ctr"/>
          <a:lstStyle/>
          <a:p>
            <a:r>
              <a:rPr lang="hr-HR" dirty="0" smtClean="0"/>
              <a:t>Detekcija vozila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hr-HR" dirty="0" smtClean="0"/>
              <a:t>Metoda srednje vrijednosti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93284C30-A707-4520-93C8-852A0E833785}" type="slidenum">
              <a:rPr lang="en-GB" smtClean="0"/>
              <a:pPr>
                <a:defRPr/>
              </a:pPr>
              <a:t>13</a:t>
            </a:fld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hr-HR" dirty="0" smtClean="0"/>
              <a:t>UNIZG-FTTS VISTA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r>
              <a:rPr lang="hr-HR" dirty="0"/>
              <a:t>Istraživački seminar, 15.04.2014</a:t>
            </a:r>
            <a:r>
              <a:rPr lang="hr-HR" dirty="0" smtClean="0"/>
              <a:t>.</a:t>
            </a:r>
            <a:endParaRPr lang="en-US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9248444"/>
              </p:ext>
            </p:extLst>
          </p:nvPr>
        </p:nvGraphicFramePr>
        <p:xfrm>
          <a:off x="3563888" y="1844824"/>
          <a:ext cx="441960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17" name="Equation" r:id="rId3" imgW="4419600" imgH="1295400" progId="Equation.3">
                  <p:embed/>
                </p:oleObj>
              </mc:Choice>
              <mc:Fallback>
                <p:oleObj name="Equation" r:id="rId3" imgW="4419600" imgH="1295400" progId="Equation.3">
                  <p:embed/>
                  <p:pic>
                    <p:nvPicPr>
                      <p:cNvPr id="0" name="Picture 19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3888" y="1844824"/>
                        <a:ext cx="4419600" cy="1295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47824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616624"/>
          </a:xfrm>
        </p:spPr>
        <p:txBody>
          <a:bodyPr/>
          <a:lstStyle/>
          <a:p>
            <a:r>
              <a:rPr lang="hr-HR" dirty="0" smtClean="0"/>
              <a:t>Izrada modela pozadine</a:t>
            </a:r>
            <a:br>
              <a:rPr lang="hr-HR" dirty="0" smtClean="0"/>
            </a:br>
            <a:r>
              <a:rPr lang="hr-HR" dirty="0" smtClean="0"/>
              <a:t/>
            </a:r>
            <a:br>
              <a:rPr lang="hr-HR" dirty="0" smtClean="0"/>
            </a:br>
            <a:r>
              <a:rPr lang="hr-HR" dirty="0" smtClean="0"/>
              <a:t/>
            </a:r>
            <a:br>
              <a:rPr lang="hr-HR" dirty="0" smtClean="0"/>
            </a:br>
            <a:r>
              <a:rPr lang="hr-HR" dirty="0" smtClean="0"/>
              <a:t/>
            </a:r>
            <a:br>
              <a:rPr lang="hr-HR" dirty="0" smtClean="0"/>
            </a:br>
            <a:r>
              <a:rPr lang="hr-HR" dirty="0" smtClean="0"/>
              <a:t/>
            </a:r>
            <a:br>
              <a:rPr lang="hr-HR" dirty="0" smtClean="0"/>
            </a:br>
            <a:r>
              <a:rPr lang="hr-HR" dirty="0" smtClean="0"/>
              <a:t/>
            </a:r>
            <a:br>
              <a:rPr lang="hr-HR" dirty="0" smtClean="0"/>
            </a:br>
            <a:endParaRPr lang="hr-HR" dirty="0" smtClean="0"/>
          </a:p>
          <a:p>
            <a:endParaRPr lang="hr-HR" sz="1600" dirty="0"/>
          </a:p>
          <a:p>
            <a:r>
              <a:rPr lang="hr-HR" dirty="0" smtClean="0"/>
              <a:t>Oduzimanje pozadine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 anchor="ctr"/>
          <a:lstStyle/>
          <a:p>
            <a:r>
              <a:rPr lang="hr-HR" dirty="0" smtClean="0"/>
              <a:t>Detekcija vozila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hr-HR" dirty="0" smtClean="0"/>
              <a:t>Metoda srednje vrijednosti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93284C30-A707-4520-93C8-852A0E833785}" type="slidenum">
              <a:rPr lang="en-GB" smtClean="0"/>
              <a:pPr>
                <a:defRPr/>
              </a:pPr>
              <a:t>14</a:t>
            </a:fld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hr-HR" dirty="0" smtClean="0"/>
              <a:t>UNIZG-FTTS VISTA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r>
              <a:rPr lang="hr-HR" dirty="0"/>
              <a:t>Istraživački seminar, 15.04.2014</a:t>
            </a:r>
            <a:r>
              <a:rPr lang="hr-HR" dirty="0" smtClean="0"/>
              <a:t>.</a:t>
            </a:r>
            <a:endParaRPr lang="en-US" dirty="0"/>
          </a:p>
        </p:txBody>
      </p:sp>
      <p:pic>
        <p:nvPicPr>
          <p:cNvPr id="15362" name="Picture 2" descr="C:\Users\kkovacic\Desktop\fgbgimgseg_workflow_segmentati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373" y="4832061"/>
            <a:ext cx="5225255" cy="1549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95378" y="1412776"/>
            <a:ext cx="6123257" cy="2591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2966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616624"/>
          </a:xfrm>
        </p:spPr>
        <p:txBody>
          <a:bodyPr/>
          <a:lstStyle/>
          <a:p>
            <a:r>
              <a:rPr lang="hr-HR" dirty="0" smtClean="0"/>
              <a:t>Funkcija raspodjele gustoće vjerojatnosti</a:t>
            </a:r>
          </a:p>
          <a:p>
            <a:pPr lvl="1"/>
            <a:endParaRPr lang="hr-HR" dirty="0" smtClean="0"/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 anchor="ctr"/>
          <a:lstStyle/>
          <a:p>
            <a:r>
              <a:rPr lang="hr-HR" dirty="0" smtClean="0"/>
              <a:t>Detekcija vozila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hr-HR" dirty="0" smtClean="0"/>
              <a:t>Probability Density Function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93284C30-A707-4520-93C8-852A0E833785}" type="slidenum">
              <a:rPr lang="en-GB" smtClean="0"/>
              <a:pPr>
                <a:defRPr/>
              </a:pPr>
              <a:t>15</a:t>
            </a:fld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hr-HR" dirty="0" smtClean="0"/>
              <a:t>UNIZG-FTTS VISTA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r>
              <a:rPr lang="hr-HR" dirty="0"/>
              <a:t>Istraživački seminar, 15.04.2014</a:t>
            </a:r>
            <a:r>
              <a:rPr lang="hr-HR" dirty="0" smtClean="0"/>
              <a:t>.</a:t>
            </a:r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1396381"/>
            <a:ext cx="4320597" cy="491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C:\Users\kkovacic\Desktop\pdf_kernel_des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340768"/>
            <a:ext cx="5688632" cy="2871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826311" y="5301208"/>
            <a:ext cx="51381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hr-HR" dirty="0"/>
              <a:t>*T. </a:t>
            </a:r>
            <a:r>
              <a:rPr lang="en-US" dirty="0"/>
              <a:t>Tanaka, </a:t>
            </a:r>
            <a:r>
              <a:rPr lang="hr-HR" dirty="0"/>
              <a:t>A. </a:t>
            </a:r>
            <a:r>
              <a:rPr lang="en-US" dirty="0"/>
              <a:t>Shimada, </a:t>
            </a:r>
            <a:r>
              <a:rPr lang="hr-HR" dirty="0"/>
              <a:t>D. </a:t>
            </a:r>
            <a:r>
              <a:rPr lang="en-US" dirty="0" err="1"/>
              <a:t>Arita</a:t>
            </a:r>
            <a:r>
              <a:rPr lang="hr-HR" dirty="0"/>
              <a:t> i R.I. </a:t>
            </a:r>
            <a:r>
              <a:rPr lang="en-US" dirty="0"/>
              <a:t>Taniguchi</a:t>
            </a:r>
            <a:r>
              <a:rPr lang="hr-HR" dirty="0"/>
              <a:t>, </a:t>
            </a:r>
            <a:r>
              <a:rPr lang="en-US" dirty="0"/>
              <a:t>A </a:t>
            </a:r>
            <a:r>
              <a:rPr lang="hr-HR" dirty="0"/>
              <a:t>F</a:t>
            </a:r>
            <a:r>
              <a:rPr lang="en-US" dirty="0" err="1"/>
              <a:t>ast</a:t>
            </a:r>
            <a:r>
              <a:rPr lang="en-US" dirty="0"/>
              <a:t> </a:t>
            </a:r>
            <a:r>
              <a:rPr lang="hr-HR" dirty="0"/>
              <a:t>A</a:t>
            </a:r>
            <a:r>
              <a:rPr lang="en-US" dirty="0" err="1"/>
              <a:t>lgorithm</a:t>
            </a:r>
            <a:r>
              <a:rPr lang="en-US" dirty="0"/>
              <a:t> for </a:t>
            </a:r>
            <a:r>
              <a:rPr lang="hr-HR" dirty="0"/>
              <a:t>A</a:t>
            </a:r>
            <a:r>
              <a:rPr lang="en-US" dirty="0" err="1"/>
              <a:t>daptive</a:t>
            </a:r>
            <a:r>
              <a:rPr lang="en-US" dirty="0"/>
              <a:t> </a:t>
            </a:r>
            <a:r>
              <a:rPr lang="hr-HR" dirty="0"/>
              <a:t>B</a:t>
            </a:r>
            <a:r>
              <a:rPr lang="en-US" dirty="0" err="1"/>
              <a:t>ackground</a:t>
            </a:r>
            <a:r>
              <a:rPr lang="en-US" dirty="0"/>
              <a:t> </a:t>
            </a:r>
            <a:r>
              <a:rPr lang="hr-HR" dirty="0"/>
              <a:t>M</a:t>
            </a:r>
            <a:r>
              <a:rPr lang="en-US" dirty="0" err="1"/>
              <a:t>odel</a:t>
            </a:r>
            <a:r>
              <a:rPr lang="en-US" dirty="0"/>
              <a:t> </a:t>
            </a:r>
            <a:r>
              <a:rPr lang="hr-HR" dirty="0"/>
              <a:t>C</a:t>
            </a:r>
            <a:r>
              <a:rPr lang="en-US" dirty="0" err="1"/>
              <a:t>onstruction</a:t>
            </a:r>
            <a:r>
              <a:rPr lang="en-US" dirty="0"/>
              <a:t> </a:t>
            </a:r>
            <a:r>
              <a:rPr lang="hr-HR" dirty="0"/>
              <a:t>U</a:t>
            </a:r>
            <a:r>
              <a:rPr lang="en-US" dirty="0"/>
              <a:t>sing </a:t>
            </a:r>
            <a:r>
              <a:rPr lang="hr-HR" dirty="0"/>
              <a:t>P</a:t>
            </a:r>
            <a:r>
              <a:rPr lang="en-US" dirty="0" err="1"/>
              <a:t>arzen</a:t>
            </a:r>
            <a:r>
              <a:rPr lang="en-US" dirty="0"/>
              <a:t> </a:t>
            </a:r>
            <a:r>
              <a:rPr lang="hr-HR" dirty="0"/>
              <a:t>D</a:t>
            </a:r>
            <a:r>
              <a:rPr lang="en-US" dirty="0" err="1"/>
              <a:t>ensity</a:t>
            </a:r>
            <a:r>
              <a:rPr lang="en-US" dirty="0"/>
              <a:t> </a:t>
            </a:r>
            <a:r>
              <a:rPr lang="hr-HR" dirty="0"/>
              <a:t>E</a:t>
            </a:r>
            <a:r>
              <a:rPr lang="en-US" dirty="0" err="1"/>
              <a:t>stimation</a:t>
            </a:r>
            <a:r>
              <a:rPr lang="hr-HR" dirty="0"/>
              <a:t>, In Proc. of Conf. AVSS 2007.</a:t>
            </a:r>
          </a:p>
        </p:txBody>
      </p:sp>
    </p:spTree>
    <p:extLst>
      <p:ext uri="{BB962C8B-B14F-4D97-AF65-F5344CB8AC3E}">
        <p14:creationId xmlns:p14="http://schemas.microsoft.com/office/powerpoint/2010/main" val="4279516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904656"/>
          </a:xfrm>
        </p:spPr>
        <p:txBody>
          <a:bodyPr/>
          <a:lstStyle/>
          <a:p>
            <a:r>
              <a:rPr lang="hr-HR" sz="2400" dirty="0" smtClean="0"/>
              <a:t>Izračun modela pozadine korištenjem Kernel Density Estimation (KDE) metode</a:t>
            </a:r>
          </a:p>
          <a:p>
            <a:pPr marL="457200" lvl="1" indent="0">
              <a:buNone/>
            </a:pPr>
            <a:endParaRPr lang="hr-HR" b="1" i="1" dirty="0" smtClean="0"/>
          </a:p>
          <a:p>
            <a:pPr marL="457200" lvl="1" indent="0">
              <a:buNone/>
            </a:pPr>
            <a:endParaRPr lang="hr-HR" b="1" i="1" dirty="0"/>
          </a:p>
          <a:p>
            <a:pPr marL="457200" lvl="1" indent="0">
              <a:buNone/>
            </a:pPr>
            <a:endParaRPr lang="hr-HR" b="1" i="1" dirty="0" smtClean="0"/>
          </a:p>
          <a:p>
            <a:pPr marL="457200" lvl="1" indent="0">
              <a:buNone/>
            </a:pPr>
            <a:endParaRPr lang="hr-HR" b="1" i="1" dirty="0"/>
          </a:p>
          <a:p>
            <a:pPr marL="457200" lvl="1" indent="0">
              <a:buNone/>
            </a:pPr>
            <a:endParaRPr lang="hr-HR" b="1" i="1" dirty="0" smtClean="0"/>
          </a:p>
          <a:p>
            <a:pPr marL="457200" lvl="1" indent="0">
              <a:buNone/>
            </a:pPr>
            <a:endParaRPr lang="hr-HR" b="1" i="1" dirty="0"/>
          </a:p>
          <a:p>
            <a:pPr marL="457200" lvl="1" indent="0">
              <a:buNone/>
            </a:pPr>
            <a:endParaRPr lang="hr-HR" b="1" i="1" dirty="0" smtClean="0"/>
          </a:p>
          <a:p>
            <a:pPr marL="57150" indent="0">
              <a:buNone/>
            </a:pPr>
            <a:endParaRPr lang="hr-HR" sz="2400" dirty="0" smtClean="0"/>
          </a:p>
          <a:p>
            <a:pPr marL="400050"/>
            <a:r>
              <a:rPr lang="hr-HR" sz="2400" dirty="0" smtClean="0"/>
              <a:t>Ako je P</a:t>
            </a:r>
            <a:r>
              <a:rPr lang="hr-HR" sz="2400" baseline="-25000" dirty="0" smtClean="0"/>
              <a:t>t</a:t>
            </a:r>
            <a:r>
              <a:rPr lang="hr-HR" sz="2400" dirty="0" smtClean="0"/>
              <a:t>(X) &gt; threshold (npr. threshold = 0,5), </a:t>
            </a:r>
            <a:r>
              <a:rPr lang="hr-HR" sz="2400" dirty="0" err="1" smtClean="0"/>
              <a:t>piksel</a:t>
            </a:r>
            <a:r>
              <a:rPr lang="hr-HR" sz="2400" dirty="0" smtClean="0"/>
              <a:t> na koji se odnosi </a:t>
            </a:r>
            <a:r>
              <a:rPr lang="hr-HR" sz="2400" dirty="0"/>
              <a:t>P</a:t>
            </a:r>
            <a:r>
              <a:rPr lang="hr-HR" sz="2400" baseline="-25000" dirty="0"/>
              <a:t>t</a:t>
            </a:r>
            <a:r>
              <a:rPr lang="hr-HR" sz="2400" dirty="0"/>
              <a:t>(X) </a:t>
            </a:r>
            <a:r>
              <a:rPr lang="hr-HR" sz="2400" dirty="0" smtClean="0"/>
              <a:t>je pozadina, a u suprotnom pokretni objekt</a:t>
            </a: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 anchor="ctr"/>
          <a:lstStyle/>
          <a:p>
            <a:r>
              <a:rPr lang="hr-HR" dirty="0" smtClean="0"/>
              <a:t>Detekcija vozila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hr-HR" dirty="0" smtClean="0"/>
              <a:t>Probability Density Function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93284C30-A707-4520-93C8-852A0E833785}" type="slidenum">
              <a:rPr lang="en-GB" smtClean="0"/>
              <a:pPr>
                <a:defRPr/>
              </a:pPr>
              <a:t>16</a:t>
            </a:fld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hr-HR" dirty="0" smtClean="0"/>
              <a:t>UNIZG-FTTS VISTA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r>
              <a:rPr lang="hr-HR" dirty="0"/>
              <a:t>Istraživački seminar, 15.04.2014</a:t>
            </a:r>
            <a:r>
              <a:rPr lang="hr-HR" dirty="0" smtClean="0"/>
              <a:t>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403648" y="1753372"/>
                <a:ext cx="6984776" cy="31877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𝜓</m:t>
                      </m:r>
                      <m:d>
                        <m:dPr>
                          <m:ctrlPr>
                            <a:rPr lang="hr-HR" sz="24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hr-HR" sz="24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𝑢</m:t>
                          </m:r>
                        </m:e>
                      </m:d>
                      <m:r>
                        <a:rPr lang="hr-HR" sz="24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hr-HR" sz="24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hr-HR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hr-HR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hr-HR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𝑎𝑘𝑜</m:t>
                                </m:r>
                                <m:r>
                                  <a:rPr lang="hr-HR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 </m:t>
                                </m:r>
                                <m:r>
                                  <a:rPr lang="hr-HR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𝑗𝑒</m:t>
                                </m:r>
                                <m:r>
                                  <a:rPr lang="hr-HR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 </m:t>
                                </m:r>
                                <m:r>
                                  <a:rPr lang="hr-HR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𝑢</m:t>
                                </m:r>
                                <m:r>
                                  <a:rPr lang="hr-HR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≤</m:t>
                                </m:r>
                                <m:f>
                                  <m:fPr>
                                    <m:type m:val="skw"/>
                                    <m:ctrlPr>
                                      <a:rPr lang="hr-HR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hr-HR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hr-HR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mr>
                            <m:mr>
                              <m:e>
                                <m:r>
                                  <a:rPr lang="hr-HR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hr-HR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𝑎𝑘𝑜</m:t>
                                </m:r>
                                <m:r>
                                  <a:rPr lang="hr-HR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 </m:t>
                                </m:r>
                                <m:r>
                                  <a:rPr lang="hr-HR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𝑗𝑒</m:t>
                                </m:r>
                                <m:r>
                                  <a:rPr lang="hr-HR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 </m:t>
                                </m:r>
                                <m:r>
                                  <a:rPr lang="hr-HR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𝑢</m:t>
                                </m:r>
                                <m:r>
                                  <a:rPr lang="hr-HR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&gt;</m:t>
                                </m:r>
                                <m:f>
                                  <m:fPr>
                                    <m:type m:val="skw"/>
                                    <m:ctrlPr>
                                      <a:rPr lang="hr-HR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hr-HR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hr-HR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hr-HR" sz="2400" b="0" i="1" dirty="0" smtClean="0">
                  <a:solidFill>
                    <a:schemeClr val="tx1"/>
                  </a:solidFill>
                  <a:latin typeface="Cambria Math"/>
                  <a:ea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3"/>
                                <m:mcJc m:val="center"/>
                              </m:mcPr>
                            </m:mc>
                          </m:mcs>
                          <m:ctrlPr>
                            <a:rPr lang="hr-HR" sz="24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mPr>
                        <m:mr>
                          <m:e>
                            <m:sSub>
                              <m:sSubPr>
                                <m:ctrlPr>
                                  <a:rPr lang="hr-HR" sz="24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hr-HR" sz="24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hr-HR" sz="24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𝑡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hr-HR" sz="24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</m:ctrlPr>
                              </m:dPr>
                              <m:e>
                                <m:r>
                                  <a:rPr lang="hr-HR" sz="24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𝑋</m:t>
                                </m:r>
                              </m:e>
                            </m:d>
                            <m:r>
                              <a:rPr lang="hr-HR" sz="2400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hr-HR" sz="24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hr-HR" sz="24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hr-HR" sz="24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𝑡</m:t>
                                </m:r>
                                <m:r>
                                  <a:rPr lang="hr-HR" sz="24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−1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hr-HR" sz="24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</m:ctrlPr>
                              </m:dPr>
                              <m:e>
                                <m:r>
                                  <a:rPr lang="hr-HR" sz="24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𝑋</m:t>
                                </m:r>
                              </m:e>
                            </m:d>
                          </m:e>
                          <m:e>
                            <m:r>
                              <a:rPr lang="hr-HR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+</m:t>
                            </m:r>
                          </m:e>
                          <m:e>
                            <m:f>
                              <m:fPr>
                                <m:ctrlPr>
                                  <a:rPr lang="hr-HR" sz="240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</m:ctrlPr>
                              </m:fPr>
                              <m:num>
                                <m:r>
                                  <a:rPr lang="hr-HR" sz="24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hr-HR" sz="24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𝑁</m:t>
                                </m:r>
                                <m:r>
                                  <a:rPr lang="hr-HR" sz="24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hr-HR" sz="2400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hr-HR" sz="2400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h</m:t>
                                    </m:r>
                                  </m:e>
                                  <m:sup>
                                    <m:r>
                                      <a:rPr lang="hr-HR" sz="2400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𝑑</m:t>
                                    </m:r>
                                  </m:sup>
                                </m:sSup>
                              </m:den>
                            </m:f>
                            <m:r>
                              <a:rPr lang="hr-HR" sz="2400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∙</m:t>
                            </m:r>
                            <m:r>
                              <a:rPr lang="hr-HR" sz="2400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𝜓</m:t>
                            </m:r>
                            <m:d>
                              <m:dPr>
                                <m:ctrlPr>
                                  <a:rPr lang="hr-HR" sz="24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hr-HR" sz="2400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fPr>
                                  <m:num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hr-HR" sz="2400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hr-HR" sz="2400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𝑋</m:t>
                                        </m:r>
                                        <m:r>
                                          <a:rPr lang="hr-HR" sz="2400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hr-HR" sz="24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/>
                                                <a:ea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hr-HR" sz="24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/>
                                                <a:ea typeface="Cambria Math"/>
                                              </a:rPr>
                                              <m:t>𝑋</m:t>
                                            </m:r>
                                          </m:e>
                                          <m:sub>
                                            <m:r>
                                              <a:rPr lang="hr-HR" sz="24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/>
                                                <a:ea typeface="Cambria Math"/>
                                              </a:rPr>
                                              <m:t>𝑁</m:t>
                                            </m:r>
                                            <m:r>
                                              <a:rPr lang="hr-HR" sz="24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/>
                                                <a:ea typeface="Cambria Math"/>
                                              </a:rPr>
                                              <m:t>+1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num>
                                  <m:den>
                                    <m:r>
                                      <a:rPr lang="hr-HR" sz="2400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h</m:t>
                                    </m:r>
                                  </m:den>
                                </m:f>
                              </m:e>
                            </m:d>
                          </m:e>
                        </m:mr>
                        <m:mr>
                          <m:e/>
                          <m:e>
                            <m:r>
                              <a:rPr lang="hr-HR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−</m:t>
                            </m:r>
                          </m:e>
                          <m:e>
                            <m:f>
                              <m:fPr>
                                <m:ctrlPr>
                                  <a:rPr lang="hr-HR" sz="240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</m:ctrlPr>
                              </m:fPr>
                              <m:num>
                                <m:r>
                                  <a:rPr lang="hr-HR" sz="24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hr-HR" sz="24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𝑁</m:t>
                                </m:r>
                                <m:r>
                                  <a:rPr lang="hr-HR" sz="24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hr-HR" sz="2400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hr-HR" sz="2400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h</m:t>
                                    </m:r>
                                  </m:e>
                                  <m:sup>
                                    <m:r>
                                      <a:rPr lang="hr-HR" sz="2400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𝑑</m:t>
                                    </m:r>
                                  </m:sup>
                                </m:sSup>
                              </m:den>
                            </m:f>
                            <m:r>
                              <a:rPr lang="hr-HR" sz="240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∙</m:t>
                            </m:r>
                            <m:r>
                              <a:rPr lang="hr-HR" sz="2400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𝜓</m:t>
                            </m:r>
                            <m:d>
                              <m:dPr>
                                <m:ctrlPr>
                                  <a:rPr lang="hr-HR" sz="24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hr-HR" sz="2400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fPr>
                                  <m:num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hr-HR" sz="2400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hr-HR" sz="2400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𝑋</m:t>
                                        </m:r>
                                        <m:r>
                                          <a:rPr lang="hr-HR" sz="2400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hr-HR" sz="24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/>
                                                <a:ea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hr-HR" sz="24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/>
                                                <a:ea typeface="Cambria Math"/>
                                              </a:rPr>
                                              <m:t>𝑋</m:t>
                                            </m:r>
                                          </m:e>
                                          <m:sub>
                                            <m:r>
                                              <a:rPr lang="hr-HR" sz="24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/>
                                                <a:ea typeface="Cambria Math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num>
                                  <m:den>
                                    <m:r>
                                      <a:rPr lang="hr-HR" sz="2400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h</m:t>
                                    </m:r>
                                  </m:den>
                                </m:f>
                              </m:e>
                            </m:d>
                          </m:e>
                        </m:mr>
                      </m:m>
                    </m:oMath>
                  </m:oMathPara>
                </a14:m>
                <a:endParaRPr lang="hr-HR" sz="2400" b="0" i="1" dirty="0" smtClean="0">
                  <a:solidFill>
                    <a:schemeClr val="tx1"/>
                  </a:solidFill>
                  <a:latin typeface="Cambria Math"/>
                  <a:ea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hr-HR" sz="24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hr-HR" sz="24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hr-HR" sz="24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hr-HR" sz="24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𝑦</m:t>
                          </m:r>
                        </m:e>
                      </m:d>
                      <m:r>
                        <a:rPr lang="hr-HR" sz="24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 −</m:t>
                      </m:r>
                      <m:r>
                        <a:rPr lang="hr-HR" sz="24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𝑐h𝑒𝑠𝑠𝑏𝑜𝑎𝑟𝑑</m:t>
                      </m:r>
                      <m:r>
                        <a:rPr lang="hr-HR" sz="24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 (</m:t>
                      </m:r>
                      <m:r>
                        <a:rPr lang="hr-HR" sz="2400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𝐶h𝑒𝑏𝑦𝑠h𝑒𝑣</m:t>
                      </m:r>
                      <m:r>
                        <a:rPr lang="hr-HR" sz="24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) </m:t>
                      </m:r>
                      <m:r>
                        <a:rPr lang="hr-HR" sz="24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𝑑𝑖𝑠𝑡𝑎𝑛𝑐𝑒</m:t>
                      </m:r>
                    </m:oMath>
                  </m:oMathPara>
                </a14:m>
                <a:endParaRPr lang="hr-HR" sz="2400" b="0" dirty="0" smtClean="0">
                  <a:solidFill>
                    <a:schemeClr val="tx1"/>
                  </a:solidFill>
                  <a:latin typeface="Arial" panose="020B0604020202020204" pitchFamily="34" charset="0"/>
                  <a:ea typeface="Cambria Math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648" y="1753372"/>
                <a:ext cx="6984776" cy="3187796"/>
              </a:xfrm>
              <a:prstGeom prst="rect">
                <a:avLst/>
              </a:prstGeom>
              <a:blipFill rotWithShape="1">
                <a:blip r:embed="rId3"/>
                <a:stretch>
                  <a:fillRect b="-21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568456"/>
              </p:ext>
            </p:extLst>
          </p:nvPr>
        </p:nvGraphicFramePr>
        <p:xfrm>
          <a:off x="4476750" y="3219450"/>
          <a:ext cx="1905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80" name="Equation" r:id="rId4" imgW="190440" imgH="419040" progId="Equation.3">
                  <p:embed/>
                </p:oleObj>
              </mc:Choice>
              <mc:Fallback>
                <p:oleObj name="Equation" r:id="rId4" imgW="190440" imgH="419040" progId="Equation.3">
                  <p:embed/>
                  <p:pic>
                    <p:nvPicPr>
                      <p:cNvPr id="0" name="Picture 6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6750" y="3219450"/>
                        <a:ext cx="190500" cy="419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10140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616624"/>
          </a:xfrm>
        </p:spPr>
        <p:txBody>
          <a:bodyPr/>
          <a:lstStyle/>
          <a:p>
            <a:r>
              <a:rPr lang="hr-HR" dirty="0" smtClean="0"/>
              <a:t>Dodijeljivanje piksela istih vrijednosti u grupe</a:t>
            </a:r>
          </a:p>
          <a:p>
            <a:pPr lvl="1"/>
            <a:r>
              <a:rPr lang="hr-HR" dirty="0" smtClean="0"/>
              <a:t>Obrada samo pokretnih piksela</a:t>
            </a:r>
          </a:p>
          <a:p>
            <a:pPr marL="114300" indent="0" algn="ctr">
              <a:buNone/>
            </a:pPr>
            <a:r>
              <a:rPr lang="hr-HR" sz="2000" b="0" dirty="0" smtClean="0"/>
              <a:t>X</a:t>
            </a:r>
            <a:r>
              <a:rPr lang="hr-HR" sz="2000" b="0" baseline="-25000" dirty="0" smtClean="0"/>
              <a:t>n</a:t>
            </a:r>
            <a:r>
              <a:rPr lang="hr-HR" sz="2000" b="0" dirty="0" smtClean="0"/>
              <a:t> </a:t>
            </a:r>
            <a:r>
              <a:rPr lang="hr-HR" sz="2000" b="0" dirty="0"/>
              <a:t>= </a:t>
            </a:r>
            <a:r>
              <a:rPr lang="hr-HR" sz="2000" b="0" dirty="0" smtClean="0"/>
              <a:t>1</a:t>
            </a:r>
          </a:p>
          <a:p>
            <a:pPr lvl="1"/>
            <a:r>
              <a:rPr lang="hr-HR" dirty="0" smtClean="0"/>
              <a:t>Grupiranje prema susjednosti piksela</a:t>
            </a:r>
          </a:p>
          <a:p>
            <a:pPr marL="857250" lvl="2" indent="0" algn="ctr">
              <a:buNone/>
            </a:pPr>
            <a:r>
              <a:rPr lang="hr-HR" b="0" dirty="0" smtClean="0"/>
              <a:t>d(X</a:t>
            </a:r>
            <a:r>
              <a:rPr lang="hr-HR" b="0" baseline="-25000" dirty="0" smtClean="0"/>
              <a:t>n</a:t>
            </a:r>
            <a:r>
              <a:rPr lang="hr-HR" b="0" dirty="0"/>
              <a:t>, X</a:t>
            </a:r>
            <a:r>
              <a:rPr lang="hr-HR" b="0" baseline="-25000" dirty="0"/>
              <a:t>m</a:t>
            </a:r>
            <a:r>
              <a:rPr lang="hr-HR" b="0" dirty="0"/>
              <a:t>) = </a:t>
            </a:r>
            <a:r>
              <a:rPr lang="hr-HR" b="0" dirty="0" smtClean="0"/>
              <a:t>1</a:t>
            </a:r>
          </a:p>
          <a:p>
            <a:pPr lvl="1"/>
            <a:r>
              <a:rPr lang="hr-HR" dirty="0" smtClean="0"/>
              <a:t>Površina grupe veća ili jednaka minimalnom pragu</a:t>
            </a:r>
          </a:p>
          <a:p>
            <a:pPr marL="857250" lvl="2" indent="0" algn="ctr">
              <a:buNone/>
            </a:pPr>
            <a:r>
              <a:rPr lang="hr-HR" b="0" dirty="0" smtClean="0"/>
              <a:t>A </a:t>
            </a:r>
            <a:r>
              <a:rPr lang="hr-HR" dirty="0"/>
              <a:t>≥</a:t>
            </a:r>
            <a:r>
              <a:rPr lang="hr-HR" b="0" dirty="0" smtClean="0"/>
              <a:t> prag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 anchor="ctr"/>
          <a:lstStyle/>
          <a:p>
            <a:r>
              <a:rPr lang="hr-HR" dirty="0" smtClean="0"/>
              <a:t>Detekcija vozila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hr-HR" dirty="0" smtClean="0"/>
              <a:t>Grupiranje piksela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93284C30-A707-4520-93C8-852A0E833785}" type="slidenum">
              <a:rPr lang="en-GB" smtClean="0"/>
              <a:pPr>
                <a:defRPr/>
              </a:pPr>
              <a:t>17</a:t>
            </a:fld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hr-HR" dirty="0" smtClean="0"/>
              <a:t>UNIZG-FTTS VISTA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r>
              <a:rPr lang="hr-HR" dirty="0"/>
              <a:t>Istraživački seminar, 15.04.2014</a:t>
            </a:r>
            <a:r>
              <a:rPr lang="hr-HR" dirty="0" smtClean="0"/>
              <a:t>.</a:t>
            </a:r>
            <a:endParaRPr lang="en-US" dirty="0"/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30682" y="4365104"/>
            <a:ext cx="6269592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4005064"/>
            <a:ext cx="2165448" cy="2057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773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616624"/>
          </a:xfrm>
        </p:spPr>
        <p:txBody>
          <a:bodyPr/>
          <a:lstStyle/>
          <a:p>
            <a:r>
              <a:rPr lang="hr-HR" dirty="0" smtClean="0"/>
              <a:t>Distribucija izvršavanja algoritma detekcije CPU / GPU</a:t>
            </a:r>
            <a:endParaRPr lang="en-US" strike="sngStrike" dirty="0">
              <a:solidFill>
                <a:srgbClr val="FF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 anchor="ctr"/>
          <a:lstStyle/>
          <a:p>
            <a:r>
              <a:rPr lang="hr-HR" dirty="0" smtClean="0"/>
              <a:t>Detekcija vozila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hr-HR" dirty="0" smtClean="0"/>
              <a:t>CPU / GPU distribucija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93284C30-A707-4520-93C8-852A0E833785}" type="slidenum">
              <a:rPr lang="en-GB" smtClean="0"/>
              <a:pPr>
                <a:defRPr/>
              </a:pPr>
              <a:t>18</a:t>
            </a:fld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hr-HR" dirty="0" smtClean="0"/>
              <a:t>UNIZG-FTTS VISTA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r>
              <a:rPr lang="hr-HR" dirty="0"/>
              <a:t>Istraživački seminar, 15.04.2014</a:t>
            </a:r>
            <a:r>
              <a:rPr lang="hr-HR" dirty="0" smtClean="0"/>
              <a:t>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975975" y="1487940"/>
            <a:ext cx="24875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500" dirty="0" smtClean="0"/>
              <a:t>Uvoz slike pomoću Direct Show biblioteka</a:t>
            </a:r>
            <a:endParaRPr lang="en-US" sz="1500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2975975" y="2221135"/>
            <a:ext cx="220471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500" dirty="0" smtClean="0"/>
              <a:t>Predobrada slike sa filtrom za zamućenje slike</a:t>
            </a:r>
            <a:endParaRPr lang="en-US" sz="1500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2975974" y="3177571"/>
            <a:ext cx="27481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500" dirty="0" smtClean="0"/>
              <a:t>Izrada modela pozadine i odvajanje pozadine</a:t>
            </a:r>
            <a:endParaRPr lang="en-US" sz="1500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2975974" y="4055089"/>
            <a:ext cx="25044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500" dirty="0" smtClean="0"/>
              <a:t>Grupiranje  susjednih piksela</a:t>
            </a:r>
            <a:endParaRPr lang="en-US" sz="1500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2975974" y="4807996"/>
            <a:ext cx="282016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500" dirty="0" smtClean="0"/>
              <a:t>Praćenje grupa kroz više uzastopnih slika i izračun trajektorije kretanja vozila</a:t>
            </a:r>
            <a:endParaRPr lang="en-US" sz="1500" dirty="0" smtClean="0"/>
          </a:p>
        </p:txBody>
      </p:sp>
      <p:pic>
        <p:nvPicPr>
          <p:cNvPr id="17410" name="Picture 2" descr="C:\Users\kkovacic\Desktop\optimizations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580382" y="1447571"/>
            <a:ext cx="2414834" cy="493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975974" y="5776531"/>
            <a:ext cx="26925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500" dirty="0" smtClean="0"/>
              <a:t>Brojanje prolaska vozila na video snimci</a:t>
            </a:r>
            <a:endParaRPr lang="en-US" sz="1500" dirty="0" smtClean="0"/>
          </a:p>
        </p:txBody>
      </p:sp>
    </p:spTree>
    <p:extLst>
      <p:ext uri="{BB962C8B-B14F-4D97-AF65-F5344CB8AC3E}">
        <p14:creationId xmlns:p14="http://schemas.microsoft.com/office/powerpoint/2010/main" val="2700464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8824" y="548680"/>
            <a:ext cx="8229600" cy="5832648"/>
          </a:xfrm>
        </p:spPr>
        <p:txBody>
          <a:bodyPr/>
          <a:lstStyle/>
          <a:p>
            <a:r>
              <a:rPr lang="hr-HR" dirty="0" smtClean="0"/>
              <a:t>Povezivanje grupa iz dvije uzastopne slike</a:t>
            </a:r>
          </a:p>
          <a:p>
            <a:endParaRPr lang="hr-HR" dirty="0"/>
          </a:p>
          <a:p>
            <a:endParaRPr lang="hr-HR" dirty="0" smtClean="0"/>
          </a:p>
          <a:p>
            <a:endParaRPr lang="hr-HR" dirty="0"/>
          </a:p>
          <a:p>
            <a:endParaRPr lang="hr-HR" dirty="0" smtClean="0"/>
          </a:p>
          <a:p>
            <a:pPr lvl="4"/>
            <a:endParaRPr lang="hr-HR" dirty="0" smtClean="0"/>
          </a:p>
          <a:p>
            <a:r>
              <a:rPr lang="hr-HR" dirty="0" smtClean="0"/>
              <a:t>Pristup izračunu težinskog faktora</a:t>
            </a:r>
          </a:p>
          <a:p>
            <a:pPr lvl="1"/>
            <a:r>
              <a:rPr lang="hr-HR" dirty="0" smtClean="0"/>
              <a:t>Srednja vrijednost</a:t>
            </a:r>
          </a:p>
          <a:p>
            <a:pPr lvl="1"/>
            <a:endParaRPr lang="hr-HR" dirty="0"/>
          </a:p>
          <a:p>
            <a:pPr lvl="1"/>
            <a:endParaRPr lang="hr-HR" sz="1600" dirty="0" smtClean="0"/>
          </a:p>
          <a:p>
            <a:pPr lvl="1"/>
            <a:r>
              <a:rPr lang="hr-HR" dirty="0" smtClean="0"/>
              <a:t>Fisher metoda</a:t>
            </a:r>
          </a:p>
          <a:p>
            <a:pPr lvl="1"/>
            <a:endParaRPr lang="hr-HR" dirty="0" smtClean="0"/>
          </a:p>
          <a:p>
            <a:r>
              <a:rPr lang="hr-HR" dirty="0" smtClean="0"/>
              <a:t>Odabir grupe sa max. težinskim faktorom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 anchor="ctr"/>
          <a:lstStyle/>
          <a:p>
            <a:r>
              <a:rPr lang="hr-HR" dirty="0" smtClean="0"/>
              <a:t>Praćenje vozila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hr-HR" dirty="0" smtClean="0"/>
              <a:t>Povezivanje grupa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93284C30-A707-4520-93C8-852A0E833785}" type="slidenum">
              <a:rPr lang="en-GB" smtClean="0"/>
              <a:pPr>
                <a:defRPr/>
              </a:pPr>
              <a:t>19</a:t>
            </a:fld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hr-HR" dirty="0" smtClean="0"/>
              <a:t>UNIZG-FTTS VISTA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r>
              <a:rPr lang="hr-HR" dirty="0"/>
              <a:t>Istraživački seminar, 15.04.2014</a:t>
            </a:r>
            <a:r>
              <a:rPr lang="hr-HR" dirty="0" smtClean="0"/>
              <a:t>.</a:t>
            </a:r>
            <a:endParaRPr lang="en-US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4293277"/>
              </p:ext>
            </p:extLst>
          </p:nvPr>
        </p:nvGraphicFramePr>
        <p:xfrm>
          <a:off x="1187624" y="1916832"/>
          <a:ext cx="25019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76" name="Equation" r:id="rId3" imgW="2501640" imgH="761760" progId="Equation.3">
                  <p:embed/>
                </p:oleObj>
              </mc:Choice>
              <mc:Fallback>
                <p:oleObj name="Equation" r:id="rId3" imgW="2501640" imgH="761760" progId="Equation.3">
                  <p:embed/>
                  <p:pic>
                    <p:nvPicPr>
                      <p:cNvPr id="0" name="Picture 70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624" y="1916832"/>
                        <a:ext cx="2501900" cy="762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2206562"/>
              </p:ext>
            </p:extLst>
          </p:nvPr>
        </p:nvGraphicFramePr>
        <p:xfrm>
          <a:off x="4483100" y="3172842"/>
          <a:ext cx="1778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77" name="Equation" r:id="rId5" imgW="177723" imgH="368140" progId="Equation.3">
                  <p:embed/>
                </p:oleObj>
              </mc:Choice>
              <mc:Fallback>
                <p:oleObj name="Equation" r:id="rId5" imgW="177723" imgH="368140" progId="Equation.3">
                  <p:embed/>
                  <p:pic>
                    <p:nvPicPr>
                      <p:cNvPr id="0" name="Picture 70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83100" y="3172842"/>
                        <a:ext cx="177800" cy="368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6168562"/>
              </p:ext>
            </p:extLst>
          </p:nvPr>
        </p:nvGraphicFramePr>
        <p:xfrm>
          <a:off x="1115616" y="5548313"/>
          <a:ext cx="61341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78" name="Equation" r:id="rId7" imgW="6134040" imgH="380880" progId="Equation.3">
                  <p:embed/>
                </p:oleObj>
              </mc:Choice>
              <mc:Fallback>
                <p:oleObj name="Equation" r:id="rId7" imgW="6134040" imgH="380880" progId="Equation.3">
                  <p:embed/>
                  <p:pic>
                    <p:nvPicPr>
                      <p:cNvPr id="0" name="Picture 70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5616" y="5548313"/>
                        <a:ext cx="6134100" cy="381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453916"/>
              </p:ext>
            </p:extLst>
          </p:nvPr>
        </p:nvGraphicFramePr>
        <p:xfrm>
          <a:off x="1187624" y="1196752"/>
          <a:ext cx="2374900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79" name="Equation" r:id="rId9" imgW="2374560" imgH="736560" progId="Equation.3">
                  <p:embed/>
                </p:oleObj>
              </mc:Choice>
              <mc:Fallback>
                <p:oleObj name="Equation" r:id="rId9" imgW="2374560" imgH="736560" progId="Equation.3">
                  <p:embed/>
                  <p:pic>
                    <p:nvPicPr>
                      <p:cNvPr id="0" name="Picture 70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624" y="1196752"/>
                        <a:ext cx="2374900" cy="736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5139865"/>
              </p:ext>
            </p:extLst>
          </p:nvPr>
        </p:nvGraphicFramePr>
        <p:xfrm>
          <a:off x="1187624" y="2692400"/>
          <a:ext cx="2400300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80" name="Equation" r:id="rId11" imgW="2400120" imgH="736560" progId="Equation.3">
                  <p:embed/>
                </p:oleObj>
              </mc:Choice>
              <mc:Fallback>
                <p:oleObj name="Equation" r:id="rId11" imgW="2400120" imgH="736560" progId="Equation.3">
                  <p:embed/>
                  <p:pic>
                    <p:nvPicPr>
                      <p:cNvPr id="0" name="Picture 70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624" y="2692400"/>
                        <a:ext cx="2400300" cy="736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7916365"/>
              </p:ext>
            </p:extLst>
          </p:nvPr>
        </p:nvGraphicFramePr>
        <p:xfrm>
          <a:off x="1115616" y="4437112"/>
          <a:ext cx="2933700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81" name="Equation" r:id="rId13" imgW="2933640" imgH="672840" progId="Equation.3">
                  <p:embed/>
                </p:oleObj>
              </mc:Choice>
              <mc:Fallback>
                <p:oleObj name="Equation" r:id="rId13" imgW="2933640" imgH="672840" progId="Equation.3">
                  <p:embed/>
                  <p:pic>
                    <p:nvPicPr>
                      <p:cNvPr id="0" name="Picture 70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5616" y="4437112"/>
                        <a:ext cx="2933700" cy="673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861" name="Picture 573" descr="C:\Users\kkovacic\Desktop\clusterization_parameters_area_distance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285" y="1124744"/>
            <a:ext cx="3800131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63" name="Picture 575" descr="C:\Users\kkovacic\Desktop\clusterization_parameters_pixel_area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54" y="4071942"/>
            <a:ext cx="1271588" cy="127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503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Sažetak</a:t>
            </a:r>
          </a:p>
          <a:p>
            <a:pPr lvl="1"/>
            <a:r>
              <a:rPr lang="hr-HR" dirty="0" smtClean="0"/>
              <a:t>Uvod</a:t>
            </a:r>
          </a:p>
          <a:p>
            <a:pPr lvl="1"/>
            <a:r>
              <a:rPr lang="hr-HR" dirty="0" smtClean="0"/>
              <a:t>Problemi i pristupi rješavanja</a:t>
            </a:r>
          </a:p>
          <a:p>
            <a:pPr lvl="1"/>
            <a:r>
              <a:rPr lang="hr-HR" dirty="0" smtClean="0"/>
              <a:t>Detekcija vozila</a:t>
            </a:r>
          </a:p>
          <a:p>
            <a:pPr lvl="1"/>
            <a:r>
              <a:rPr lang="hr-HR" dirty="0" smtClean="0"/>
              <a:t>Praćenje vozila</a:t>
            </a:r>
          </a:p>
          <a:p>
            <a:pPr lvl="1"/>
            <a:r>
              <a:rPr lang="hr-HR" dirty="0" smtClean="0"/>
              <a:t>Rezultati</a:t>
            </a:r>
          </a:p>
          <a:p>
            <a:pPr lvl="1"/>
            <a:r>
              <a:rPr lang="hr-HR" dirty="0" smtClean="0"/>
              <a:t>Zaključak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 anchor="ctr"/>
          <a:lstStyle/>
          <a:p>
            <a:r>
              <a:rPr lang="hr-HR" dirty="0"/>
              <a:t>Sveučilište u </a:t>
            </a:r>
            <a:r>
              <a:rPr lang="hr-HR" dirty="0" smtClean="0"/>
              <a:t>Zagrebu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93284C30-A707-4520-93C8-852A0E833785}" type="slidenum">
              <a:rPr lang="en-GB" smtClean="0"/>
              <a:pPr>
                <a:defRPr/>
              </a:pPr>
              <a:t>2</a:t>
            </a:fld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hr-HR" dirty="0" smtClean="0"/>
              <a:t>UNIZG-FTTS VISTA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r>
              <a:rPr lang="hr-HR" dirty="0"/>
              <a:t>Istraživački seminar, 15.04.2014</a:t>
            </a:r>
            <a:r>
              <a:rPr lang="hr-HR" dirty="0" smtClean="0"/>
              <a:t>.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hr-HR" dirty="0" smtClean="0"/>
              <a:t>Fakultet prometnih znanosti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239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Udaljenost grupa unutar</a:t>
            </a:r>
            <a:br>
              <a:rPr lang="hr-HR" dirty="0" smtClean="0"/>
            </a:br>
            <a:r>
              <a:rPr lang="hr-HR" dirty="0" smtClean="0"/>
              <a:t>više okvira – d [px]</a:t>
            </a:r>
          </a:p>
          <a:p>
            <a:r>
              <a:rPr lang="hr-HR" dirty="0" smtClean="0"/>
              <a:t>Srednja brzina kretanja [px]</a:t>
            </a:r>
          </a:p>
          <a:p>
            <a:endParaRPr lang="hr-HR" dirty="0" smtClean="0"/>
          </a:p>
          <a:p>
            <a:endParaRPr lang="hr-HR" dirty="0" smtClean="0"/>
          </a:p>
          <a:p>
            <a:endParaRPr lang="hr-HR" dirty="0" smtClean="0"/>
          </a:p>
          <a:p>
            <a:r>
              <a:rPr lang="hr-HR" dirty="0" smtClean="0"/>
              <a:t>Kutna brzina [rad]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 anchor="ctr"/>
          <a:lstStyle/>
          <a:p>
            <a:r>
              <a:rPr lang="hr-HR" dirty="0" smtClean="0"/>
              <a:t>Praćenje vozila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hr-HR" sz="1600" dirty="0" smtClean="0"/>
              <a:t>Predviđanje budućeg položaja vozila</a:t>
            </a:r>
            <a:endParaRPr lang="en-US" sz="1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93284C30-A707-4520-93C8-852A0E833785}" type="slidenum">
              <a:rPr lang="en-GB" smtClean="0"/>
              <a:pPr>
                <a:defRPr/>
              </a:pPr>
              <a:t>20</a:t>
            </a:fld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hr-HR" dirty="0" smtClean="0"/>
              <a:t>UNIZG-FTTS VISTA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r>
              <a:rPr lang="hr-HR" dirty="0"/>
              <a:t>Istraživački seminar, 15.04.2014</a:t>
            </a:r>
            <a:r>
              <a:rPr lang="hr-HR" dirty="0" smtClean="0"/>
              <a:t>.</a:t>
            </a:r>
            <a:endParaRPr lang="en-US" dirty="0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9809176"/>
              </p:ext>
            </p:extLst>
          </p:nvPr>
        </p:nvGraphicFramePr>
        <p:xfrm>
          <a:off x="1331640" y="2492896"/>
          <a:ext cx="1308100" cy="116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30" name="Equation" r:id="rId3" imgW="1308100" imgH="1168400" progId="Equation.3">
                  <p:embed/>
                </p:oleObj>
              </mc:Choice>
              <mc:Fallback>
                <p:oleObj name="Equation" r:id="rId3" imgW="1308100" imgH="1168400" progId="Equation.3">
                  <p:embed/>
                  <p:pic>
                    <p:nvPicPr>
                      <p:cNvPr id="0" name="Picture 3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640" y="2492896"/>
                        <a:ext cx="1308100" cy="1168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327" name="Picture 15" descr="C:\Users\kkovacic\Desktop\trajectory_estimatio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620688"/>
            <a:ext cx="2952328" cy="5873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1722745"/>
              </p:ext>
            </p:extLst>
          </p:nvPr>
        </p:nvGraphicFramePr>
        <p:xfrm>
          <a:off x="1312863" y="4581525"/>
          <a:ext cx="17399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31" name="Equation" r:id="rId6" imgW="1739900" imgH="838200" progId="Equation.3">
                  <p:embed/>
                </p:oleObj>
              </mc:Choice>
              <mc:Fallback>
                <p:oleObj name="Equation" r:id="rId6" imgW="1739900" imgH="838200" progId="Equation.3">
                  <p:embed/>
                  <p:pic>
                    <p:nvPicPr>
                      <p:cNvPr id="0" name="Picture 3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2863" y="4581525"/>
                        <a:ext cx="1739900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44451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 anchor="ctr"/>
          <a:lstStyle/>
          <a:p>
            <a:r>
              <a:rPr lang="hr-HR" dirty="0" smtClean="0"/>
              <a:t>Rezultati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hr-HR" dirty="0" smtClean="0"/>
              <a:t>Metoda </a:t>
            </a:r>
            <a:r>
              <a:rPr lang="hr-HR" dirty="0"/>
              <a:t>srednje </a:t>
            </a:r>
            <a:r>
              <a:rPr lang="hr-HR" dirty="0" smtClean="0"/>
              <a:t>vrijednosti</a:t>
            </a:r>
            <a:endParaRPr lang="hr-H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93284C30-A707-4520-93C8-852A0E833785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hr-HR" dirty="0" smtClean="0"/>
              <a:t>UNIZG-FTTS VISTA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r>
              <a:rPr lang="hr-HR" dirty="0"/>
              <a:t>Istraživački seminar, 15.04.2014</a:t>
            </a:r>
            <a:r>
              <a:rPr lang="hr-HR" dirty="0" smtClean="0"/>
              <a:t>.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08720"/>
            <a:ext cx="8507288" cy="5616624"/>
          </a:xfrm>
        </p:spPr>
        <p:txBody>
          <a:bodyPr/>
          <a:lstStyle/>
          <a:p>
            <a:r>
              <a:rPr lang="hr-HR" dirty="0" smtClean="0"/>
              <a:t>Pristup brojanja vozila</a:t>
            </a:r>
          </a:p>
          <a:p>
            <a:pPr lvl="1"/>
            <a:r>
              <a:rPr lang="hr-HR" dirty="0" smtClean="0"/>
              <a:t>Preklapanje grupa vozila sa grupom detektora</a:t>
            </a:r>
          </a:p>
          <a:p>
            <a:pPr lvl="1"/>
            <a:r>
              <a:rPr lang="hr-HR" dirty="0" smtClean="0"/>
              <a:t>Presjek trajektorije vozila sa grupom </a:t>
            </a:r>
            <a:r>
              <a:rPr lang="hr-HR" dirty="0"/>
              <a:t>detektora</a:t>
            </a:r>
            <a:endParaRPr lang="hr-HR" dirty="0" smtClean="0"/>
          </a:p>
          <a:p>
            <a:r>
              <a:rPr lang="hr-HR" dirty="0" smtClean="0"/>
              <a:t>Provjera kuta kretanja vozila -&gt; 90-270 [</a:t>
            </a:r>
            <a:r>
              <a:rPr lang="hr-HR" dirty="0" smtClean="0">
                <a:latin typeface="Arial"/>
                <a:cs typeface="Arial"/>
              </a:rPr>
              <a:t>°</a:t>
            </a:r>
            <a:r>
              <a:rPr lang="hr-HR" dirty="0" smtClean="0"/>
              <a:t>]</a:t>
            </a:r>
          </a:p>
          <a:p>
            <a:r>
              <a:rPr lang="hr-HR" dirty="0" smtClean="0"/>
              <a:t>Zadržavanje vozila unutar detektora - 30 [slika]</a:t>
            </a:r>
          </a:p>
          <a:p>
            <a:r>
              <a:rPr lang="hr-HR" dirty="0" smtClean="0"/>
              <a:t>Broj okvira za izračun pozadine</a:t>
            </a:r>
          </a:p>
          <a:p>
            <a:pPr marL="400050" lvl="1" indent="0">
              <a:buNone/>
            </a:pPr>
            <a:r>
              <a:rPr lang="hr-HR" dirty="0" smtClean="0"/>
              <a:t>n = 105</a:t>
            </a:r>
          </a:p>
          <a:p>
            <a:r>
              <a:rPr lang="hr-HR" b="1" dirty="0" smtClean="0"/>
              <a:t>Prag detekcije</a:t>
            </a:r>
          </a:p>
          <a:p>
            <a:pPr marL="400050" lvl="1" indent="0">
              <a:buNone/>
            </a:pPr>
            <a:r>
              <a:rPr lang="hr-HR" b="0" dirty="0" smtClean="0"/>
              <a:t>threshold = 10</a:t>
            </a:r>
            <a:endParaRPr lang="en-US" b="0" dirty="0"/>
          </a:p>
        </p:txBody>
      </p:sp>
      <p:pic>
        <p:nvPicPr>
          <p:cNvPr id="15362" name="Picture 2" descr="C:\Users\kkovacic\Desktop\vehicle_counti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077072"/>
            <a:ext cx="4248472" cy="219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8491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28251358"/>
              </p:ext>
            </p:extLst>
          </p:nvPr>
        </p:nvGraphicFramePr>
        <p:xfrm>
          <a:off x="457200" y="806146"/>
          <a:ext cx="8229600" cy="4551680"/>
        </p:xfrm>
        <a:graphic>
          <a:graphicData uri="http://schemas.openxmlformats.org/drawingml/2006/table">
            <a:tbl>
              <a:tblPr firstRow="1" lastRow="1">
                <a:tableStyleId>{B301B821-A1FF-4177-AEE7-76D212191A09}</a:tableStyleId>
              </a:tblPr>
              <a:tblGrid>
                <a:gridCol w="1645920"/>
                <a:gridCol w="1645920"/>
                <a:gridCol w="1645920"/>
                <a:gridCol w="1645920"/>
                <a:gridCol w="1645920"/>
              </a:tblGrid>
              <a:tr h="370840">
                <a:tc rowSpan="3" gridSpan="2">
                  <a:txBody>
                    <a:bodyPr/>
                    <a:lstStyle/>
                    <a:p>
                      <a:pPr algn="ctr"/>
                      <a:r>
                        <a:rPr lang="hr-HR" sz="2000" b="1" i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Pristup</a:t>
                      </a:r>
                      <a:endParaRPr lang="en-US" sz="2000" b="1" i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hr-HR" sz="2000" b="1" i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Broj vozila</a:t>
                      </a:r>
                      <a:endParaRPr lang="en-US" sz="2000" b="1" i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hr-HR" sz="2000" b="1" i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Ukupno</a:t>
                      </a:r>
                      <a:endParaRPr lang="en-US" sz="2000" b="1" i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hr-HR" sz="2000" b="1" i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Traka</a:t>
                      </a:r>
                      <a:endParaRPr lang="en-US" sz="2000" b="1" i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000" b="1" i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Lijevo</a:t>
                      </a:r>
                      <a:endParaRPr lang="en-US" sz="2000" b="1" i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000" b="1" i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Desno</a:t>
                      </a:r>
                      <a:endParaRPr lang="en-US" sz="2000" b="1" i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 rowSpan="4">
                  <a:txBody>
                    <a:bodyPr/>
                    <a:lstStyle/>
                    <a:p>
                      <a:pPr algn="ctr"/>
                      <a:r>
                        <a:rPr lang="hr-HR" sz="1800" b="0" i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Provjera</a:t>
                      </a:r>
                      <a:r>
                        <a:rPr lang="hr-HR" sz="1800" b="0" i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r-HR" sz="1800" b="0" i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preklapanja</a:t>
                      </a:r>
                      <a:r>
                        <a:rPr lang="hr-HR" sz="1800" b="0" i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vozila</a:t>
                      </a:r>
                      <a:endParaRPr lang="en-US" sz="1800" b="0" i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0" i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Detektirano</a:t>
                      </a:r>
                      <a:endParaRPr lang="en-US" sz="1800" b="0" i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0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126</a:t>
                      </a:r>
                      <a:endParaRPr lang="en-US" sz="18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0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</a:t>
                      </a:r>
                      <a:endParaRPr lang="en-US" sz="18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0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</a:t>
                      </a:r>
                      <a:endParaRPr lang="en-US" sz="18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0" i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FP</a:t>
                      </a:r>
                      <a:endParaRPr lang="en-US" sz="1800" b="0" i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0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8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0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8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0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8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0" i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FN</a:t>
                      </a:r>
                      <a:endParaRPr lang="en-US" sz="1800" b="0" i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0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8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0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8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0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8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0" i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Točnost</a:t>
                      </a:r>
                      <a:endParaRPr lang="en-US" sz="1800" b="0" i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0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95,6%</a:t>
                      </a:r>
                      <a:endParaRPr lang="en-US" sz="18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0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92,9%</a:t>
                      </a:r>
                      <a:endParaRPr lang="en-US" sz="18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0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98,4%</a:t>
                      </a:r>
                      <a:endParaRPr lang="en-US" sz="18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 rowSpan="4">
                  <a:txBody>
                    <a:bodyPr/>
                    <a:lstStyle/>
                    <a:p>
                      <a:pPr algn="ctr"/>
                      <a:r>
                        <a:rPr lang="hr-HR" sz="1800" b="0" i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Provjera trajektorije</a:t>
                      </a:r>
                      <a:r>
                        <a:rPr lang="hr-HR" sz="1800" b="0" i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vozila</a:t>
                      </a:r>
                      <a:endParaRPr lang="en-US" sz="1800" b="0" i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0" i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Detektirano</a:t>
                      </a:r>
                      <a:endParaRPr lang="en-US" sz="1800" b="0" i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0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129</a:t>
                      </a:r>
                      <a:endParaRPr lang="en-US" sz="18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0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</a:t>
                      </a:r>
                      <a:endParaRPr lang="en-US" sz="18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0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</a:t>
                      </a:r>
                      <a:endParaRPr lang="en-US" sz="18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0" i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FP</a:t>
                      </a:r>
                      <a:endParaRPr lang="en-US" sz="1800" b="0" i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0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8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0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8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0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8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0" i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FN</a:t>
                      </a:r>
                      <a:endParaRPr lang="en-US" sz="1800" b="0" i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0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8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0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8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0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8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sz="1800" b="0" i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0" i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Točnost</a:t>
                      </a:r>
                      <a:endParaRPr lang="en-US" sz="1800" b="0" i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0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96,2%</a:t>
                      </a:r>
                      <a:endParaRPr lang="en-US" sz="18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0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95,8%</a:t>
                      </a:r>
                      <a:endParaRPr lang="en-US" sz="18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0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96,8%</a:t>
                      </a:r>
                      <a:endParaRPr lang="en-US" sz="18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hr-HR" sz="2000" b="1" i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Stvaran broj vozila</a:t>
                      </a:r>
                      <a:endParaRPr lang="en-US" sz="2000" b="1" i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1" i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132</a:t>
                      </a:r>
                      <a:endParaRPr lang="en-US" sz="1800" b="0" i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1" i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  <a:endParaRPr lang="en-US" sz="1800" b="0" i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1" i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</a:t>
                      </a:r>
                      <a:endParaRPr lang="en-US" sz="1800" b="0" i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 anchor="ctr"/>
          <a:lstStyle/>
          <a:p>
            <a:r>
              <a:rPr lang="hr-HR" dirty="0" smtClean="0"/>
              <a:t>Rezultati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hr-HR" dirty="0"/>
              <a:t>Metoda srednje vrijednosti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93284C30-A707-4520-93C8-852A0E833785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hr-HR" dirty="0" smtClean="0"/>
              <a:t>UNIZG-FTTS VISTA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r>
              <a:rPr lang="hr-HR" dirty="0"/>
              <a:t>Istraživački seminar, 15.04.2014</a:t>
            </a:r>
            <a:r>
              <a:rPr lang="hr-HR" dirty="0" smtClean="0"/>
              <a:t>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14348" y="5429264"/>
            <a:ext cx="77153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Bef>
                <a:spcPct val="20000"/>
              </a:spcBef>
            </a:pPr>
            <a:r>
              <a:rPr lang="hr-HR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FP = </a:t>
            </a:r>
            <a:r>
              <a:rPr lang="hr-HR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Lažni pozitivni, FN </a:t>
            </a:r>
            <a:r>
              <a:rPr lang="hr-HR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hr-HR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Lažni negativni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53996" y="5844621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600" b="1" dirty="0" smtClean="0"/>
              <a:t>Točnost detekcije i vremena izvršavanja su ista za obje metode izračuna težinskog faktora (metoda srednje vrijednosti i Fisher metoda)</a:t>
            </a:r>
            <a:endParaRPr lang="hr-HR" sz="1600" b="1" dirty="0"/>
          </a:p>
        </p:txBody>
      </p:sp>
    </p:spTree>
    <p:extLst>
      <p:ext uri="{BB962C8B-B14F-4D97-AF65-F5344CB8AC3E}">
        <p14:creationId xmlns:p14="http://schemas.microsoft.com/office/powerpoint/2010/main" val="3577654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 anchor="ctr"/>
          <a:lstStyle/>
          <a:p>
            <a:r>
              <a:rPr lang="hr-HR" dirty="0" smtClean="0"/>
              <a:t>Rezultati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hr-HR" dirty="0"/>
              <a:t>Metoda srednje vrijednosti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93284C30-A707-4520-93C8-852A0E833785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hr-HR" dirty="0" smtClean="0"/>
              <a:t>UNIZG-FTTS VISTA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r>
              <a:rPr lang="hr-HR" dirty="0"/>
              <a:t>Istraživački seminar, 15.04.2014</a:t>
            </a:r>
            <a:r>
              <a:rPr lang="hr-HR" dirty="0" smtClean="0"/>
              <a:t>.</a:t>
            </a:r>
            <a:endParaRPr lang="en-US" dirty="0"/>
          </a:p>
        </p:txBody>
      </p:sp>
      <p:pic>
        <p:nvPicPr>
          <p:cNvPr id="14339" name="Picture 3" descr="C:\Users\kkovacic\Desktop\execution_tim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810" y="2196504"/>
            <a:ext cx="6202380" cy="418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1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616624"/>
          </a:xfrm>
        </p:spPr>
        <p:txBody>
          <a:bodyPr/>
          <a:lstStyle/>
          <a:p>
            <a:r>
              <a:rPr lang="hr-HR" dirty="0" smtClean="0"/>
              <a:t>Izvršavanje algoritama u stvarnom vremenu</a:t>
            </a:r>
          </a:p>
          <a:p>
            <a:pPr lvl="1"/>
            <a:r>
              <a:rPr lang="hr-HR" dirty="0" smtClean="0"/>
              <a:t>QVGA - 52 [FPS], SVGA - 27 [FPS]</a:t>
            </a:r>
          </a:p>
        </p:txBody>
      </p:sp>
    </p:spTree>
    <p:extLst>
      <p:ext uri="{BB962C8B-B14F-4D97-AF65-F5344CB8AC3E}">
        <p14:creationId xmlns:p14="http://schemas.microsoft.com/office/powerpoint/2010/main" val="297080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 anchor="ctr"/>
          <a:lstStyle/>
          <a:p>
            <a:r>
              <a:rPr lang="hr-HR" dirty="0"/>
              <a:t>Rezultati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hr-HR" dirty="0" smtClean="0"/>
              <a:t>Probability Density Function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93284C30-A707-4520-93C8-852A0E833785}" type="slidenum">
              <a:rPr lang="en-GB" smtClean="0"/>
              <a:pPr>
                <a:defRPr/>
              </a:pPr>
              <a:t>24</a:t>
            </a:fld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hr-HR" dirty="0" smtClean="0"/>
              <a:t>UNIZG-FTTS VISTA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r>
              <a:rPr lang="hr-HR" dirty="0"/>
              <a:t>Istraživački seminar, 15.04.2014</a:t>
            </a:r>
            <a:r>
              <a:rPr lang="hr-HR" dirty="0" smtClean="0"/>
              <a:t>.</a:t>
            </a:r>
            <a:endParaRPr lang="en-US" dirty="0"/>
          </a:p>
        </p:txBody>
      </p:sp>
      <p:pic>
        <p:nvPicPr>
          <p:cNvPr id="6146" name="Picture 2" descr="C:\Users\kkovacic\Desktop\documents-export-2014-04-09\pdf_284x160_RG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80728"/>
            <a:ext cx="3043538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kkovacic\Desktop\documents-export-2014-04-09\pdf_284x160_N100_h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29" y="2852936"/>
            <a:ext cx="3046177" cy="1619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kkovacic\Desktop\documents-export-2014-04-09\pdf_284x160_N100_h5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28" y="4725144"/>
            <a:ext cx="3046374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000496" y="3000372"/>
            <a:ext cx="46805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hr-HR" sz="2000" b="1" dirty="0" smtClean="0"/>
              <a:t>Slika detektiranih piksela u pokretu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dirty="0" smtClean="0"/>
              <a:t>Udaljenost između slika N = 100</a:t>
            </a:r>
            <a:endParaRPr lang="hr-H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dirty="0" smtClean="0"/>
              <a:t>Širina prozora h = 5</a:t>
            </a:r>
            <a:endParaRPr lang="hr-H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dirty="0" smtClean="0"/>
              <a:t>Broj dimenzija vektora piksela d = 3</a:t>
            </a:r>
            <a:endParaRPr lang="en-US" sz="2000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4000496" y="4857760"/>
            <a:ext cx="46460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hr-HR" sz="2000" b="1" dirty="0" smtClean="0"/>
              <a:t>Slika detektiranih piksela u pokretu</a:t>
            </a:r>
            <a:endParaRPr lang="hr-HR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dirty="0" smtClean="0"/>
              <a:t>Udaljenost </a:t>
            </a:r>
            <a:r>
              <a:rPr lang="hr-HR" sz="2000" dirty="0"/>
              <a:t>između </a:t>
            </a:r>
            <a:r>
              <a:rPr lang="hr-HR" sz="2000" dirty="0" smtClean="0"/>
              <a:t>slika </a:t>
            </a:r>
            <a:r>
              <a:rPr lang="hr-HR" sz="2000" dirty="0"/>
              <a:t>N = </a:t>
            </a:r>
            <a:r>
              <a:rPr lang="hr-HR" sz="2000" dirty="0" smtClean="0"/>
              <a:t>100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dirty="0" smtClean="0"/>
              <a:t>Širina prozora </a:t>
            </a:r>
            <a:r>
              <a:rPr lang="hr-HR" sz="2000" dirty="0"/>
              <a:t>h = </a:t>
            </a:r>
            <a:r>
              <a:rPr lang="hr-HR" sz="2000" dirty="0" smtClean="0"/>
              <a:t>50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dirty="0" smtClean="0"/>
              <a:t>Broj </a:t>
            </a:r>
            <a:r>
              <a:rPr lang="hr-HR" sz="2000" dirty="0"/>
              <a:t>dimenzija vektora </a:t>
            </a:r>
            <a:r>
              <a:rPr lang="hr-HR" sz="2000" dirty="0" smtClean="0"/>
              <a:t>piksela </a:t>
            </a:r>
            <a:r>
              <a:rPr lang="hr-HR" sz="2000" dirty="0"/>
              <a:t>d = </a:t>
            </a:r>
            <a:r>
              <a:rPr lang="hr-HR" sz="2000" dirty="0" smtClean="0"/>
              <a:t>3</a:t>
            </a:r>
            <a:endParaRPr lang="en-US" sz="2000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4000496" y="1428736"/>
            <a:ext cx="4680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hr-HR" sz="2000" b="1" dirty="0" smtClean="0"/>
              <a:t>Izvorna slika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r-HR" sz="2000" dirty="0" smtClean="0"/>
              <a:t>284 x 160 (RGB)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021841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 anchor="ctr"/>
          <a:lstStyle/>
          <a:p>
            <a:r>
              <a:rPr lang="hr-HR" dirty="0"/>
              <a:t>Rezultati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hr-HR" dirty="0" smtClean="0"/>
              <a:t>Probability Density Function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93284C30-A707-4520-93C8-852A0E833785}" type="slidenum">
              <a:rPr lang="en-GB" smtClean="0"/>
              <a:pPr>
                <a:defRPr/>
              </a:pPr>
              <a:t>25</a:t>
            </a:fld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hr-HR" dirty="0" smtClean="0"/>
              <a:t>UNIZG-FTTS VISTA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r>
              <a:rPr lang="hr-HR" dirty="0"/>
              <a:t>Istraživački seminar, 15.04.2014</a:t>
            </a:r>
            <a:r>
              <a:rPr lang="hr-HR" dirty="0" smtClean="0"/>
              <a:t>.</a:t>
            </a:r>
            <a:endParaRPr lang="en-US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6014292"/>
              </p:ext>
            </p:extLst>
          </p:nvPr>
        </p:nvGraphicFramePr>
        <p:xfrm>
          <a:off x="518542" y="980728"/>
          <a:ext cx="3981450" cy="528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13" name="Worksheet" r:id="rId3" imgW="2467043" imgH="3276690" progId="Excel.Sheet.12">
                  <p:embed/>
                </p:oleObj>
              </mc:Choice>
              <mc:Fallback>
                <p:oleObj name="Worksheet" r:id="rId3" imgW="2467043" imgH="3276690" progId="Excel.Sheet.12">
                  <p:embed/>
                  <p:pic>
                    <p:nvPicPr>
                      <p:cNvPr id="0" name="Picture 1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542" y="980728"/>
                        <a:ext cx="3981450" cy="5283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932040" y="1412776"/>
            <a:ext cx="399593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dirty="0" smtClean="0"/>
              <a:t>CPU Core i7 - 2,4GHz, Win7</a:t>
            </a:r>
            <a:br>
              <a:rPr lang="hr-HR" sz="2000" dirty="0" smtClean="0"/>
            </a:br>
            <a:endParaRPr lang="hr-HR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dirty="0" smtClean="0"/>
              <a:t>Aplikacija bez SSE instrukcija i Multithreading podrške</a:t>
            </a:r>
            <a:br>
              <a:rPr lang="hr-HR" sz="2000" dirty="0" smtClean="0"/>
            </a:br>
            <a:endParaRPr lang="hr-HR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dirty="0" smtClean="0"/>
              <a:t>Veličina prozora </a:t>
            </a:r>
            <a:r>
              <a:rPr lang="hr-HR" sz="2000" b="1" dirty="0" smtClean="0"/>
              <a:t>h</a:t>
            </a:r>
            <a:r>
              <a:rPr lang="hr-HR" sz="2000" dirty="0" smtClean="0"/>
              <a:t/>
            </a:r>
            <a:br>
              <a:rPr lang="hr-HR" sz="2000" dirty="0" smtClean="0"/>
            </a:br>
            <a:endParaRPr lang="hr-HR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dirty="0" smtClean="0"/>
              <a:t>Broj dimenzija </a:t>
            </a:r>
            <a:r>
              <a:rPr lang="hr-HR" sz="2000" b="1" dirty="0" smtClean="0"/>
              <a:t>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r-H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dirty="0" smtClean="0"/>
              <a:t>Vrijeme izvršavanja ovisi o h i 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r-HR" sz="2000" dirty="0" smtClean="0"/>
              <a:t>Konstantno za fiksne h i d</a:t>
            </a:r>
          </a:p>
        </p:txBody>
      </p:sp>
    </p:spTree>
    <p:extLst>
      <p:ext uri="{BB962C8B-B14F-4D97-AF65-F5344CB8AC3E}">
        <p14:creationId xmlns:p14="http://schemas.microsoft.com/office/powerpoint/2010/main" val="1364675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 anchor="ctr"/>
          <a:lstStyle/>
          <a:p>
            <a:r>
              <a:rPr lang="hr-HR" dirty="0" smtClean="0"/>
              <a:t>Zaključak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hr-HR" dirty="0" smtClean="0"/>
              <a:t>Razvijeni algoritmi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93284C30-A707-4520-93C8-852A0E833785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hr-HR" dirty="0" smtClean="0"/>
              <a:t>UNIZG-FTTS VISTA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r>
              <a:rPr lang="hr-HR" dirty="0"/>
              <a:t>Istraživački seminar, 15.04.2014</a:t>
            </a:r>
            <a:r>
              <a:rPr lang="hr-HR" dirty="0" smtClean="0"/>
              <a:t>.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616624"/>
          </a:xfrm>
        </p:spPr>
        <p:txBody>
          <a:bodyPr/>
          <a:lstStyle/>
          <a:p>
            <a:r>
              <a:rPr lang="hr-HR" dirty="0" smtClean="0"/>
              <a:t>Metoda srednje vrijednosti</a:t>
            </a:r>
          </a:p>
          <a:p>
            <a:pPr lvl="1"/>
            <a:r>
              <a:rPr lang="hr-HR" dirty="0" smtClean="0"/>
              <a:t>Mali zahtjevi za sistemskim resursima</a:t>
            </a:r>
          </a:p>
          <a:p>
            <a:pPr lvl="1"/>
            <a:r>
              <a:rPr lang="hr-HR" dirty="0" smtClean="0"/>
              <a:t>Podrška paralelnog izvođenja cijelog algoritma</a:t>
            </a:r>
          </a:p>
          <a:p>
            <a:pPr lvl="1"/>
            <a:r>
              <a:rPr lang="hr-HR" dirty="0" smtClean="0"/>
              <a:t>Mogućnost izvođenja u stvarnom vremenu</a:t>
            </a:r>
          </a:p>
          <a:p>
            <a:pPr lvl="1"/>
            <a:r>
              <a:rPr lang="hr-HR" dirty="0" smtClean="0"/>
              <a:t>Mali omjer između FP i FN detekcija te stvarnog broja detekcija</a:t>
            </a:r>
          </a:p>
          <a:p>
            <a:r>
              <a:rPr lang="hr-HR" dirty="0" smtClean="0"/>
              <a:t>PDF metoda</a:t>
            </a:r>
          </a:p>
          <a:p>
            <a:pPr lvl="1"/>
            <a:r>
              <a:rPr lang="hr-HR" dirty="0" smtClean="0"/>
              <a:t>Visoki zahtjevi za CPU resursima</a:t>
            </a:r>
          </a:p>
          <a:p>
            <a:pPr lvl="1"/>
            <a:r>
              <a:rPr lang="hr-HR" dirty="0" smtClean="0"/>
              <a:t>Pokretni objekt utječe na model pozadine</a:t>
            </a:r>
          </a:p>
          <a:p>
            <a:pPr lvl="1"/>
            <a:r>
              <a:rPr lang="hr-HR" dirty="0" smtClean="0"/>
              <a:t>Vrijeme izvođenje isto za sve vrijednosti parametra n</a:t>
            </a:r>
          </a:p>
          <a:p>
            <a:pPr lvl="1"/>
            <a:r>
              <a:rPr lang="hr-HR" dirty="0" smtClean="0"/>
              <a:t>Potrebna dodatna analiza algoritma radi primjene u dinamičnoj vanjskoj okolini</a:t>
            </a:r>
          </a:p>
        </p:txBody>
      </p:sp>
    </p:spTree>
    <p:extLst>
      <p:ext uri="{BB962C8B-B14F-4D97-AF65-F5344CB8AC3E}">
        <p14:creationId xmlns:p14="http://schemas.microsoft.com/office/powerpoint/2010/main" val="388349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 anchor="ctr"/>
          <a:lstStyle/>
          <a:p>
            <a:r>
              <a:rPr lang="hr-HR" dirty="0" smtClean="0"/>
              <a:t>Zaključak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hr-HR" dirty="0" smtClean="0"/>
              <a:t>Nastavak rada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93284C30-A707-4520-93C8-852A0E833785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hr-HR" dirty="0" smtClean="0"/>
              <a:t>UNIZG-FTTS VISTA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r>
              <a:rPr lang="hr-HR" dirty="0"/>
              <a:t>Istraživački seminar, 15.04.2014</a:t>
            </a:r>
            <a:r>
              <a:rPr lang="hr-HR" dirty="0" smtClean="0"/>
              <a:t>.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616624"/>
          </a:xfrm>
        </p:spPr>
        <p:txBody>
          <a:bodyPr/>
          <a:lstStyle/>
          <a:p>
            <a:r>
              <a:rPr lang="hr-HR" dirty="0" smtClean="0"/>
              <a:t>Popravak </a:t>
            </a:r>
            <a:r>
              <a:rPr lang="hr-HR" dirty="0"/>
              <a:t>slike</a:t>
            </a:r>
          </a:p>
          <a:p>
            <a:pPr lvl="1"/>
            <a:r>
              <a:rPr lang="hr-HR" dirty="0"/>
              <a:t>Smanjenje osjetljivosti </a:t>
            </a:r>
            <a:r>
              <a:rPr lang="hr-HR" dirty="0" smtClean="0"/>
              <a:t>na </a:t>
            </a:r>
            <a:r>
              <a:rPr lang="hr-HR" dirty="0"/>
              <a:t>naglu promjenu </a:t>
            </a:r>
            <a:r>
              <a:rPr lang="hr-HR" dirty="0" smtClean="0"/>
              <a:t>osvijetljenja</a:t>
            </a:r>
            <a:endParaRPr lang="hr-HR" strike="sngStrike" dirty="0" smtClean="0">
              <a:solidFill>
                <a:srgbClr val="FF0000"/>
              </a:solidFill>
            </a:endParaRPr>
          </a:p>
          <a:p>
            <a:r>
              <a:rPr lang="hr-HR" dirty="0" smtClean="0"/>
              <a:t>Model dinamike vozila</a:t>
            </a:r>
            <a:endParaRPr lang="en-US" dirty="0" smtClean="0"/>
          </a:p>
          <a:p>
            <a:pPr lvl="1"/>
            <a:r>
              <a:rPr lang="hr-HR" dirty="0" smtClean="0"/>
              <a:t>Estimacija trajektorije</a:t>
            </a:r>
            <a:r>
              <a:rPr lang="hr-HR" dirty="0"/>
              <a:t> </a:t>
            </a:r>
            <a:r>
              <a:rPr lang="hr-HR" dirty="0" smtClean="0"/>
              <a:t>pomoću izračunatog prijeđenog puta, brzine i akceleracije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07704" y="3516664"/>
            <a:ext cx="5090715" cy="286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6880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 anchor="ctr"/>
          <a:lstStyle/>
          <a:p>
            <a:r>
              <a:rPr lang="hr-HR" dirty="0" smtClean="0"/>
              <a:t>Zaključak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hr-HR" dirty="0" smtClean="0"/>
              <a:t>Nastavak rada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93284C30-A707-4520-93C8-852A0E833785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hr-HR" dirty="0" smtClean="0"/>
              <a:t>UNIZG-FTTS VISTA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r>
              <a:rPr lang="hr-HR" dirty="0"/>
              <a:t>Istraživački seminar, 15.04.2014</a:t>
            </a:r>
            <a:r>
              <a:rPr lang="hr-HR" dirty="0" smtClean="0"/>
              <a:t>.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Izračun pozadine na dijelu slike bez pokretnih objekata</a:t>
            </a:r>
          </a:p>
          <a:p>
            <a:r>
              <a:rPr lang="hr-HR" dirty="0" smtClean="0"/>
              <a:t>Primjena Kalmanovog filtra pri praćenju vozila i estimaciji trajektorije kretanja</a:t>
            </a:r>
          </a:p>
          <a:p>
            <a:r>
              <a:rPr lang="hr-HR" dirty="0" smtClean="0"/>
              <a:t>Izračun OD matrica zatvorene cestovne prometne mreže</a:t>
            </a:r>
          </a:p>
          <a:p>
            <a:pPr lvl="1"/>
            <a:r>
              <a:rPr lang="hr-HR" dirty="0"/>
              <a:t>Identifikacija pojedinačnog vozila unutar prometne mreže uz pomoć prepoznavanja registarskih oznaka vozila</a:t>
            </a:r>
          </a:p>
          <a:p>
            <a:r>
              <a:rPr lang="hr-HR" dirty="0" smtClean="0"/>
              <a:t>Klasifikacija vozila (motocikl, osobno vozilo, teretno vozilo)</a:t>
            </a:r>
          </a:p>
          <a:p>
            <a:pPr lvl="1"/>
            <a:r>
              <a:rPr lang="hr-HR" dirty="0" smtClean="0"/>
              <a:t>Detekcija pokretnog objekta -&gt; </a:t>
            </a:r>
            <a:r>
              <a:rPr lang="hr-HR" dirty="0" err="1" smtClean="0"/>
              <a:t>klasifikator</a:t>
            </a:r>
            <a:r>
              <a:rPr lang="hr-HR" dirty="0" smtClean="0"/>
              <a:t> -&gt; vozilo</a:t>
            </a:r>
          </a:p>
          <a:p>
            <a:endParaRPr lang="hr-HR" dirty="0" smtClean="0"/>
          </a:p>
        </p:txBody>
      </p:sp>
    </p:spTree>
    <p:extLst>
      <p:ext uri="{BB962C8B-B14F-4D97-AF65-F5344CB8AC3E}">
        <p14:creationId xmlns:p14="http://schemas.microsoft.com/office/powerpoint/2010/main" val="356131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 smtClean="0"/>
              <a:t>Stvarnovremenska detekcija </a:t>
            </a:r>
            <a:r>
              <a:rPr lang="hr-HR" dirty="0"/>
              <a:t>i praćenje vozila na više traka </a:t>
            </a:r>
            <a:r>
              <a:rPr lang="hr-HR" dirty="0" smtClean="0"/>
              <a:t>primjenom jedne kamere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dirty="0" smtClean="0"/>
              <a:t>Kristian Kovačić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hr-HR" dirty="0" smtClean="0"/>
              <a:t>kristian.kovacic@fpz.hr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hr-HR" dirty="0" smtClean="0"/>
              <a:t>UNIZG-FTTS VISTA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r>
              <a:rPr lang="hr-HR" dirty="0" smtClean="0"/>
              <a:t>Istraživački seminar, 15.04.2014.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hr-HR" dirty="0" smtClean="0"/>
              <a:t>Sveučilište u Zagrebu</a:t>
            </a:r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hr-HR" dirty="0" smtClean="0"/>
              <a:t>Fakultet prometnih znanosti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061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616624"/>
          </a:xfrm>
        </p:spPr>
        <p:txBody>
          <a:bodyPr/>
          <a:lstStyle/>
          <a:p>
            <a:r>
              <a:rPr lang="hr-HR" dirty="0" smtClean="0"/>
              <a:t>Velika prometna potražnja</a:t>
            </a:r>
          </a:p>
          <a:p>
            <a:pPr lvl="1"/>
            <a:r>
              <a:rPr lang="hr-HR" dirty="0" smtClean="0"/>
              <a:t>Preopterećenost i zagušenost prometnica</a:t>
            </a:r>
          </a:p>
          <a:p>
            <a:pPr lvl="1"/>
            <a:r>
              <a:rPr lang="hr-HR" dirty="0" smtClean="0"/>
              <a:t>Redovi čekanja</a:t>
            </a:r>
          </a:p>
          <a:p>
            <a:r>
              <a:rPr lang="hr-HR" dirty="0" smtClean="0"/>
              <a:t>Ograničenje infrastrukture</a:t>
            </a:r>
            <a:endParaRPr lang="hr-HR" dirty="0"/>
          </a:p>
          <a:p>
            <a:pPr lvl="1"/>
            <a:r>
              <a:rPr lang="hr-HR" dirty="0" smtClean="0"/>
              <a:t>Nemogućnost izgradnje dodatnih traka na prometnicama</a:t>
            </a:r>
          </a:p>
          <a:p>
            <a:pPr lvl="1"/>
            <a:r>
              <a:rPr lang="hr-HR" dirty="0" smtClean="0"/>
              <a:t>Problem posebno naglašen u urbanim sredinama</a:t>
            </a:r>
          </a:p>
          <a:p>
            <a:r>
              <a:rPr lang="hr-HR" dirty="0" smtClean="0"/>
              <a:t>Rješenja pomoću Inteligentnih Transportnih Sustava (ITS)</a:t>
            </a:r>
          </a:p>
          <a:p>
            <a:pPr lvl="1"/>
            <a:r>
              <a:rPr lang="hr-HR" dirty="0" smtClean="0"/>
              <a:t>Korištenje naprednih ITS usluga kao npr. sustava za nadzor i upravljanje prometom</a:t>
            </a:r>
          </a:p>
          <a:p>
            <a:pPr lvl="1"/>
            <a:r>
              <a:rPr lang="hr-HR" dirty="0" smtClean="0"/>
              <a:t>Prilagođavanje i raspoređivanje ponude prometne mreže u stvarnom vremenu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 anchor="ctr"/>
          <a:lstStyle/>
          <a:p>
            <a:r>
              <a:rPr lang="hr-HR" dirty="0" smtClean="0"/>
              <a:t>Uvod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hr-HR" dirty="0" smtClean="0"/>
              <a:t>Prometni problemi i rješenja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93284C30-A707-4520-93C8-852A0E833785}" type="slidenum">
              <a:rPr lang="en-GB" smtClean="0"/>
              <a:pPr>
                <a:defRPr/>
              </a:pPr>
              <a:t>3</a:t>
            </a:fld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hr-HR" dirty="0" smtClean="0"/>
              <a:t>UNIZG-FTTS VISTA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r>
              <a:rPr lang="hr-HR" dirty="0"/>
              <a:t>Istraživački seminar, 15.04.2014</a:t>
            </a:r>
            <a:r>
              <a:rPr lang="hr-HR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793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95536" y="764704"/>
            <a:ext cx="8435280" cy="5832648"/>
          </a:xfrm>
        </p:spPr>
        <p:txBody>
          <a:bodyPr>
            <a:normAutofit lnSpcReduction="10000"/>
          </a:bodyPr>
          <a:lstStyle/>
          <a:p>
            <a:r>
              <a:rPr lang="hr-HR" dirty="0" smtClean="0"/>
              <a:t>Video kamera višenamjenski senzor u </a:t>
            </a:r>
            <a:r>
              <a:rPr lang="hr-HR" dirty="0" err="1" smtClean="0"/>
              <a:t>ITS</a:t>
            </a:r>
            <a:r>
              <a:rPr lang="hr-HR" dirty="0" smtClean="0"/>
              <a:t>-u</a:t>
            </a:r>
          </a:p>
          <a:p>
            <a:r>
              <a:rPr lang="hr-HR" dirty="0" smtClean="0"/>
              <a:t>Prednosti</a:t>
            </a:r>
          </a:p>
          <a:p>
            <a:pPr lvl="1"/>
            <a:r>
              <a:rPr lang="hr-HR" dirty="0" smtClean="0"/>
              <a:t>Istovremeno mjerenje </a:t>
            </a:r>
            <a:r>
              <a:rPr lang="hr-HR" dirty="0"/>
              <a:t>više prometnih </a:t>
            </a:r>
            <a:r>
              <a:rPr lang="hr-HR" dirty="0" smtClean="0"/>
              <a:t>parametara</a:t>
            </a:r>
          </a:p>
          <a:p>
            <a:pPr lvl="2"/>
            <a:r>
              <a:rPr lang="hr-HR" dirty="0" smtClean="0"/>
              <a:t>Prometnog protoka, ishodišno-odredišne (OD) matrice, udaljenosti između vozila, brzine kretanja vozila, klasifikacije tipa vozila (motocikl, osobno / teretno vozilo i dr.), estimacije distribucije zemlje porijekla vozača</a:t>
            </a:r>
          </a:p>
          <a:p>
            <a:pPr lvl="1"/>
            <a:r>
              <a:rPr lang="hr-HR" dirty="0" smtClean="0"/>
              <a:t>Jednostavna </a:t>
            </a:r>
            <a:r>
              <a:rPr lang="hr-HR" dirty="0"/>
              <a:t>implementacija sustava u postojeću prometnu </a:t>
            </a:r>
            <a:r>
              <a:rPr lang="hr-HR" dirty="0" smtClean="0"/>
              <a:t>infrastrukturu</a:t>
            </a:r>
          </a:p>
          <a:p>
            <a:pPr lvl="1"/>
            <a:r>
              <a:rPr lang="hr-HR" dirty="0" smtClean="0"/>
              <a:t>Mali </a:t>
            </a:r>
            <a:r>
              <a:rPr lang="hr-HR" dirty="0"/>
              <a:t>troškovi u usporedbi </a:t>
            </a:r>
            <a:r>
              <a:rPr lang="hr-HR" dirty="0" smtClean="0"/>
              <a:t>sa drugim senzorima</a:t>
            </a:r>
          </a:p>
          <a:p>
            <a:r>
              <a:rPr lang="hr-HR" dirty="0" smtClean="0"/>
              <a:t>Nedostaci</a:t>
            </a:r>
          </a:p>
          <a:p>
            <a:pPr lvl="1"/>
            <a:r>
              <a:rPr lang="hr-HR" dirty="0" smtClean="0"/>
              <a:t>Veliki udio greške u izmjerenim prometnim parametrima utjecajem loših vanjskih uvjeta </a:t>
            </a:r>
            <a:r>
              <a:rPr lang="hr-HR" dirty="0"/>
              <a:t>okoline (kiša, magla, </a:t>
            </a:r>
            <a:r>
              <a:rPr lang="hr-HR" dirty="0" smtClean="0"/>
              <a:t>vibracije, nagla promjena osvjetljenja i dr.)</a:t>
            </a:r>
            <a:endParaRPr lang="hr-HR" dirty="0"/>
          </a:p>
          <a:p>
            <a:pPr lvl="1"/>
            <a:r>
              <a:rPr lang="hr-HR" dirty="0" smtClean="0"/>
              <a:t>Potrebno održavanje (čišćenje stakla </a:t>
            </a:r>
            <a:r>
              <a:rPr lang="hr-HR" dirty="0"/>
              <a:t>objektiva kamere</a:t>
            </a:r>
            <a:r>
              <a:rPr lang="hr-HR" dirty="0" smtClean="0"/>
              <a:t>)</a:t>
            </a:r>
            <a:endParaRPr lang="hr-HR" dirty="0"/>
          </a:p>
          <a:p>
            <a:pPr lvl="1"/>
            <a:endParaRPr lang="hr-H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 anchor="ctr"/>
          <a:lstStyle/>
          <a:p>
            <a:r>
              <a:rPr lang="hr-HR" dirty="0" smtClean="0"/>
              <a:t>Uvod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hr-HR" dirty="0" smtClean="0"/>
              <a:t>Primjena video kamere u ITS-u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93284C30-A707-4520-93C8-852A0E833785}" type="slidenum">
              <a:rPr lang="en-GB" smtClean="0"/>
              <a:pPr>
                <a:defRPr/>
              </a:pPr>
              <a:t>4</a:t>
            </a:fld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hr-HR" dirty="0" smtClean="0"/>
              <a:t>UNIZG-FTTS VISTA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r>
              <a:rPr lang="hr-HR" dirty="0"/>
              <a:t>Istraživački seminar, 15.04.2014</a:t>
            </a:r>
            <a:r>
              <a:rPr lang="hr-HR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8712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616624"/>
          </a:xfrm>
        </p:spPr>
        <p:txBody>
          <a:bodyPr/>
          <a:lstStyle/>
          <a:p>
            <a:r>
              <a:rPr lang="hr-HR" dirty="0" smtClean="0"/>
              <a:t>Prometni protok</a:t>
            </a:r>
          </a:p>
          <a:p>
            <a:pPr lvl="1"/>
            <a:r>
              <a:rPr lang="hr-HR" dirty="0" smtClean="0"/>
              <a:t>Broj vozila po jedinici vremena [voz/h]</a:t>
            </a:r>
          </a:p>
          <a:p>
            <a:pPr lvl="1"/>
            <a:r>
              <a:rPr lang="hr-HR" dirty="0" smtClean="0"/>
              <a:t>Osnovni pokazatelj opterećenja prometnice</a:t>
            </a:r>
          </a:p>
          <a:p>
            <a:r>
              <a:rPr lang="hr-HR" dirty="0" smtClean="0"/>
              <a:t>Ishodišno-odredišna matrica</a:t>
            </a:r>
          </a:p>
          <a:p>
            <a:pPr lvl="1"/>
            <a:r>
              <a:rPr lang="hr-HR" dirty="0" smtClean="0"/>
              <a:t>Broj vozila po jedinici vremena ovisan o mjestu ulaska i izlaska</a:t>
            </a:r>
          </a:p>
          <a:p>
            <a:pPr lvl="1"/>
            <a:endParaRPr lang="hr-HR" dirty="0"/>
          </a:p>
          <a:p>
            <a:pPr lvl="1"/>
            <a:endParaRPr lang="hr-HR" dirty="0" smtClean="0"/>
          </a:p>
          <a:p>
            <a:pPr lvl="1"/>
            <a:endParaRPr lang="hr-HR" dirty="0"/>
          </a:p>
          <a:p>
            <a:pPr lvl="1"/>
            <a:endParaRPr lang="hr-HR" dirty="0" smtClean="0"/>
          </a:p>
          <a:p>
            <a:pPr lvl="1"/>
            <a:endParaRPr lang="hr-HR" dirty="0"/>
          </a:p>
          <a:p>
            <a:pPr marL="0" indent="0">
              <a:buNone/>
            </a:pPr>
            <a:r>
              <a:rPr lang="hr-HR" sz="1600" dirty="0" smtClean="0"/>
              <a:t>*V. </a:t>
            </a:r>
            <a:r>
              <a:rPr lang="en-US" sz="1600" dirty="0" err="1" smtClean="0"/>
              <a:t>Braut</a:t>
            </a:r>
            <a:r>
              <a:rPr lang="en-US" sz="1600" dirty="0" smtClean="0"/>
              <a:t>,</a:t>
            </a:r>
            <a:r>
              <a:rPr lang="hr-HR" sz="1600" dirty="0" smtClean="0"/>
              <a:t> M. Č</a:t>
            </a:r>
            <a:r>
              <a:rPr lang="en-US" sz="1600" dirty="0" err="1" smtClean="0"/>
              <a:t>uljak</a:t>
            </a:r>
            <a:r>
              <a:rPr lang="en-US" sz="1600" dirty="0"/>
              <a:t>, </a:t>
            </a:r>
            <a:r>
              <a:rPr lang="hr-HR" sz="1600" dirty="0" smtClean="0"/>
              <a:t>V. </a:t>
            </a:r>
            <a:r>
              <a:rPr lang="en-US" sz="1600" dirty="0" err="1" smtClean="0"/>
              <a:t>Vukoti</a:t>
            </a:r>
            <a:r>
              <a:rPr lang="hr-HR" sz="1600" dirty="0" smtClean="0"/>
              <a:t>ć</a:t>
            </a:r>
            <a:r>
              <a:rPr lang="en-US" sz="1600" dirty="0" smtClean="0"/>
              <a:t>,</a:t>
            </a:r>
            <a:r>
              <a:rPr lang="hr-HR" sz="1600" dirty="0" smtClean="0"/>
              <a:t> S. Š</a:t>
            </a:r>
            <a:r>
              <a:rPr lang="en-US" sz="1600" dirty="0" err="1" smtClean="0"/>
              <a:t>egvi</a:t>
            </a:r>
            <a:r>
              <a:rPr lang="hr-HR" sz="1600" dirty="0" smtClean="0"/>
              <a:t>ć</a:t>
            </a:r>
            <a:r>
              <a:rPr lang="en-US" sz="1600" dirty="0" smtClean="0"/>
              <a:t>, </a:t>
            </a:r>
            <a:r>
              <a:rPr lang="hr-HR" sz="1600" dirty="0" smtClean="0"/>
              <a:t>M. Š</a:t>
            </a:r>
            <a:r>
              <a:rPr lang="en-US" sz="1600" dirty="0" err="1" smtClean="0"/>
              <a:t>evrovi</a:t>
            </a:r>
            <a:r>
              <a:rPr lang="hr-HR" sz="1600" dirty="0" smtClean="0"/>
              <a:t>ć</a:t>
            </a:r>
            <a:r>
              <a:rPr lang="en-US" sz="1600" dirty="0" smtClean="0"/>
              <a:t>, </a:t>
            </a:r>
            <a:r>
              <a:rPr lang="hr-HR" sz="1600" dirty="0" smtClean="0"/>
              <a:t>H. </a:t>
            </a:r>
            <a:r>
              <a:rPr lang="en-US" sz="1600" dirty="0" smtClean="0"/>
              <a:t>Gold,</a:t>
            </a:r>
            <a:r>
              <a:rPr lang="hr-HR" sz="1600" dirty="0" smtClean="0"/>
              <a:t> </a:t>
            </a:r>
            <a:r>
              <a:rPr lang="en-US" sz="1600" dirty="0"/>
              <a:t>Estimating OD matrices at intersections in airborne video - A pilot </a:t>
            </a:r>
            <a:r>
              <a:rPr lang="en-US" sz="1600" dirty="0" smtClean="0"/>
              <a:t>study</a:t>
            </a:r>
            <a:r>
              <a:rPr lang="hr-HR" sz="1600" dirty="0" smtClean="0"/>
              <a:t>, </a:t>
            </a:r>
            <a:r>
              <a:rPr lang="hr-HR" sz="1600" dirty="0" err="1" smtClean="0"/>
              <a:t>In</a:t>
            </a:r>
            <a:r>
              <a:rPr lang="hr-HR" sz="1600" dirty="0" smtClean="0"/>
              <a:t> </a:t>
            </a:r>
            <a:r>
              <a:rPr lang="hr-HR" sz="1600" dirty="0" err="1" smtClean="0"/>
              <a:t>Proc</a:t>
            </a:r>
            <a:r>
              <a:rPr lang="hr-HR" sz="1600" dirty="0"/>
              <a:t>. </a:t>
            </a:r>
            <a:r>
              <a:rPr lang="hr-HR" sz="1600" dirty="0" smtClean="0"/>
              <a:t>of </a:t>
            </a:r>
            <a:r>
              <a:rPr lang="hr-HR" sz="1600" dirty="0"/>
              <a:t>Conf. </a:t>
            </a:r>
            <a:r>
              <a:rPr lang="hr-HR" sz="1600" dirty="0" smtClean="0"/>
              <a:t>MIPRO 2012.</a:t>
            </a:r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 anchor="ctr"/>
          <a:lstStyle/>
          <a:p>
            <a:r>
              <a:rPr lang="hr-HR" dirty="0" smtClean="0"/>
              <a:t>Uvod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hr-HR" dirty="0" smtClean="0"/>
              <a:t>Prometni parametri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93284C30-A707-4520-93C8-852A0E833785}" type="slidenum">
              <a:rPr lang="en-GB" smtClean="0"/>
              <a:pPr>
                <a:defRPr/>
              </a:pPr>
              <a:t>5</a:t>
            </a:fld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hr-HR" dirty="0" smtClean="0"/>
              <a:t>UNIZG-FTTS VISTA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r>
              <a:rPr lang="hr-HR" dirty="0"/>
              <a:t>Istraživački seminar, 15.04.2014</a:t>
            </a:r>
            <a:r>
              <a:rPr lang="hr-HR" dirty="0" smtClean="0"/>
              <a:t>.</a:t>
            </a:r>
            <a:endParaRPr lang="en-US" dirty="0"/>
          </a:p>
        </p:txBody>
      </p:sp>
      <p:pic>
        <p:nvPicPr>
          <p:cNvPr id="2060" name="Picture 12" descr="C:\Users\kkovacic\Desktop\od_matri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151903"/>
            <a:ext cx="4108241" cy="236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8335754"/>
              </p:ext>
            </p:extLst>
          </p:nvPr>
        </p:nvGraphicFramePr>
        <p:xfrm>
          <a:off x="1043608" y="3532664"/>
          <a:ext cx="2664296" cy="18405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8" name="Worksheet" r:id="rId4" imgW="1971743" imgH="1362165" progId="Excel.Sheet.12">
                  <p:embed/>
                </p:oleObj>
              </mc:Choice>
              <mc:Fallback>
                <p:oleObj name="Worksheet" r:id="rId4" imgW="1971743" imgH="1362165" progId="Excel.Sheet.12">
                  <p:embed/>
                  <p:pic>
                    <p:nvPicPr>
                      <p:cNvPr id="0" name="Picture 2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3608" y="3532664"/>
                        <a:ext cx="2664296" cy="18405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73802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 descr="I:\VISTA\Documentation\201404_Istrazivacki_seminar\Presentation\distance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076274"/>
            <a:ext cx="5072098" cy="2853056"/>
          </a:xfrm>
          <a:prstGeom prst="rect">
            <a:avLst/>
          </a:prstGeom>
          <a:noFill/>
        </p:spPr>
      </p:pic>
      <p:cxnSp>
        <p:nvCxnSpPr>
          <p:cNvPr id="22" name="Straight Connector 21"/>
          <p:cNvCxnSpPr/>
          <p:nvPr/>
        </p:nvCxnSpPr>
        <p:spPr>
          <a:xfrm rot="16200000" flipV="1">
            <a:off x="616746" y="4029077"/>
            <a:ext cx="204787" cy="152398"/>
          </a:xfrm>
          <a:prstGeom prst="line">
            <a:avLst/>
          </a:prstGeom>
          <a:ln w="12700">
            <a:solidFill>
              <a:srgbClr val="9A2E26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smtClean="0"/>
              <a:t>Upravljanje raskrižjem</a:t>
            </a:r>
            <a:endParaRPr lang="hr-HR" dirty="0" smtClean="0"/>
          </a:p>
          <a:p>
            <a:pPr lvl="1"/>
            <a:r>
              <a:rPr lang="hr-HR" dirty="0" smtClean="0"/>
              <a:t>Duljina reda čekanja</a:t>
            </a:r>
          </a:p>
          <a:p>
            <a:pPr lvl="1"/>
            <a:r>
              <a:rPr lang="hr-HR" dirty="0" smtClean="0"/>
              <a:t>Udaljenost između vozila (d</a:t>
            </a:r>
            <a:r>
              <a:rPr lang="hr-HR" baseline="-25000" dirty="0" smtClean="0"/>
              <a:t>1</a:t>
            </a:r>
            <a:r>
              <a:rPr lang="hr-HR" dirty="0" smtClean="0"/>
              <a:t>, d</a:t>
            </a:r>
            <a:r>
              <a:rPr lang="hr-HR" baseline="-25000" dirty="0" smtClean="0"/>
              <a:t>2</a:t>
            </a:r>
            <a:r>
              <a:rPr lang="hr-HR" dirty="0" smtClean="0"/>
              <a:t>)</a:t>
            </a:r>
          </a:p>
          <a:p>
            <a:pPr lvl="1"/>
            <a:r>
              <a:rPr lang="hr-HR" dirty="0" smtClean="0"/>
              <a:t>Duljina vozila (l</a:t>
            </a:r>
            <a:r>
              <a:rPr lang="hr-HR" baseline="-25000" dirty="0" smtClean="0"/>
              <a:t>1</a:t>
            </a:r>
            <a:r>
              <a:rPr lang="hr-HR" dirty="0" smtClean="0"/>
              <a:t>, l</a:t>
            </a:r>
            <a:r>
              <a:rPr lang="hr-HR" baseline="-25000" dirty="0" smtClean="0"/>
              <a:t>2</a:t>
            </a:r>
            <a:r>
              <a:rPr lang="hr-HR" dirty="0" smtClean="0"/>
              <a:t>)</a:t>
            </a:r>
          </a:p>
          <a:p>
            <a:endParaRPr lang="hr-HR" dirty="0" smtClean="0"/>
          </a:p>
          <a:p>
            <a:pPr marL="0" indent="0">
              <a:buNone/>
            </a:pPr>
            <a:r>
              <a:rPr lang="hr-HR" dirty="0" smtClean="0"/>
              <a:t>			</a:t>
            </a:r>
            <a:r>
              <a:rPr lang="hr-HR" dirty="0"/>
              <a:t>	</a:t>
            </a:r>
            <a:r>
              <a:rPr lang="hr-HR" dirty="0" smtClean="0"/>
              <a:t>	      </a:t>
            </a:r>
            <a:r>
              <a:rPr lang="hr-HR" sz="1600" dirty="0" smtClean="0"/>
              <a:t>* Video snimka, Split, srpanj 					             2013., </a:t>
            </a:r>
            <a:r>
              <a:rPr lang="hr-HR" sz="1600" dirty="0" err="1" smtClean="0"/>
              <a:t>Peek</a:t>
            </a:r>
            <a:r>
              <a:rPr lang="hr-HR" sz="1600" dirty="0" smtClean="0"/>
              <a:t> </a:t>
            </a:r>
            <a:r>
              <a:rPr lang="hr-HR" sz="1600" dirty="0"/>
              <a:t>promet </a:t>
            </a:r>
            <a:r>
              <a:rPr lang="hr-HR" sz="1600" dirty="0" smtClean="0"/>
              <a:t>d.o.o.</a:t>
            </a:r>
            <a:r>
              <a:rPr lang="hr-HR" sz="1600" dirty="0"/>
              <a:t> </a:t>
            </a:r>
            <a:r>
              <a:rPr lang="hr-HR" sz="1600" dirty="0" smtClean="0"/>
              <a:t>/ 					             </a:t>
            </a:r>
            <a:r>
              <a:rPr lang="hr-HR" sz="1600" dirty="0" err="1" smtClean="0"/>
              <a:t>Imtech</a:t>
            </a:r>
            <a:r>
              <a:rPr lang="hr-HR" sz="1600" dirty="0" smtClean="0"/>
              <a:t> </a:t>
            </a:r>
            <a:r>
              <a:rPr lang="hr-HR" sz="1600" dirty="0" err="1" smtClean="0"/>
              <a:t>Infra</a:t>
            </a:r>
            <a:endParaRPr lang="hr-HR" sz="1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 anchor="ctr"/>
          <a:lstStyle/>
          <a:p>
            <a:r>
              <a:rPr lang="hr-HR" dirty="0" smtClean="0"/>
              <a:t>Uvod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hr-HR" dirty="0" smtClean="0"/>
              <a:t>Prometni parametri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93284C30-A707-4520-93C8-852A0E833785}" type="slidenum">
              <a:rPr lang="en-GB" smtClean="0"/>
              <a:pPr>
                <a:defRPr/>
              </a:pPr>
              <a:t>6</a:t>
            </a:fld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hr-HR" dirty="0" smtClean="0"/>
              <a:t>UNIZG-FTTS VISTA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r>
              <a:rPr lang="hr-HR" dirty="0"/>
              <a:t>Istraživački seminar, 15.04.2014</a:t>
            </a:r>
            <a:r>
              <a:rPr lang="hr-HR" dirty="0" smtClean="0"/>
              <a:t>.</a:t>
            </a:r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 rot="16200000" flipV="1">
            <a:off x="1202514" y="5060174"/>
            <a:ext cx="845360" cy="607200"/>
          </a:xfrm>
          <a:prstGeom prst="line">
            <a:avLst/>
          </a:prstGeom>
          <a:ln w="12700">
            <a:solidFill>
              <a:srgbClr val="9A2E26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16200000" flipV="1">
            <a:off x="1044178" y="4663678"/>
            <a:ext cx="328614" cy="240508"/>
          </a:xfrm>
          <a:prstGeom prst="line">
            <a:avLst/>
          </a:prstGeom>
          <a:ln w="12700">
            <a:solidFill>
              <a:srgbClr val="9A2E26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16200000" flipV="1">
            <a:off x="731045" y="4262437"/>
            <a:ext cx="419102" cy="304804"/>
          </a:xfrm>
          <a:prstGeom prst="line">
            <a:avLst/>
          </a:prstGeom>
          <a:ln w="12700">
            <a:solidFill>
              <a:srgbClr val="9A2E26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214414" y="5286388"/>
            <a:ext cx="29848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500" dirty="0" smtClean="0">
                <a:solidFill>
                  <a:srgbClr val="FF0000"/>
                </a:solidFill>
              </a:rPr>
              <a:t>l</a:t>
            </a:r>
            <a:r>
              <a:rPr lang="hr-HR" sz="1500" baseline="-25000" dirty="0" smtClean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00034" y="4286256"/>
            <a:ext cx="29848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500" dirty="0" smtClean="0">
                <a:solidFill>
                  <a:srgbClr val="FF0000"/>
                </a:solidFill>
              </a:rPr>
              <a:t>l</a:t>
            </a:r>
            <a:r>
              <a:rPr lang="hr-HR" sz="1500" baseline="-25000" dirty="0" smtClean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85786" y="4714884"/>
            <a:ext cx="36260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500" dirty="0" smtClean="0">
                <a:solidFill>
                  <a:srgbClr val="FF0000"/>
                </a:solidFill>
              </a:rPr>
              <a:t>d</a:t>
            </a:r>
            <a:r>
              <a:rPr lang="hr-HR" sz="1500" baseline="-25000" dirty="0" smtClean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57158" y="4000504"/>
            <a:ext cx="36260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500" dirty="0" smtClean="0">
                <a:solidFill>
                  <a:srgbClr val="FF0000"/>
                </a:solidFill>
              </a:rPr>
              <a:t>d</a:t>
            </a:r>
            <a:r>
              <a:rPr lang="hr-HR" sz="1500" baseline="-25000" dirty="0" smtClean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047398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904656"/>
          </a:xfrm>
        </p:spPr>
        <p:txBody>
          <a:bodyPr/>
          <a:lstStyle/>
          <a:p>
            <a:r>
              <a:rPr lang="hr-HR" dirty="0" smtClean="0"/>
              <a:t>Računalni vid u prometu i transportu</a:t>
            </a:r>
          </a:p>
          <a:p>
            <a:pPr lvl="1"/>
            <a:r>
              <a:rPr lang="hr-HR" dirty="0" smtClean="0"/>
              <a:t>Srednja brzina</a:t>
            </a:r>
          </a:p>
          <a:p>
            <a:pPr lvl="1"/>
            <a:r>
              <a:rPr lang="hr-HR" dirty="0" smtClean="0"/>
              <a:t>Vrijeme i duljina putovanja</a:t>
            </a:r>
          </a:p>
          <a:p>
            <a:pPr lvl="1"/>
            <a:r>
              <a:rPr lang="hr-HR" dirty="0" smtClean="0"/>
              <a:t>OD matrica zatvorene cestovne prometne mreže</a:t>
            </a:r>
          </a:p>
          <a:p>
            <a:pPr lvl="1"/>
            <a:r>
              <a:rPr lang="hr-HR" dirty="0" smtClean="0"/>
              <a:t>Porijeklo vozača vozila</a:t>
            </a:r>
          </a:p>
          <a:p>
            <a:pPr lvl="1"/>
            <a:endParaRPr lang="hr-HR" dirty="0"/>
          </a:p>
          <a:p>
            <a:pPr lvl="1"/>
            <a:endParaRPr lang="hr-HR" dirty="0" smtClean="0"/>
          </a:p>
          <a:p>
            <a:pPr lvl="1"/>
            <a:endParaRPr lang="hr-HR" dirty="0"/>
          </a:p>
          <a:p>
            <a:pPr lvl="1"/>
            <a:endParaRPr lang="hr-HR" dirty="0" smtClean="0"/>
          </a:p>
          <a:p>
            <a:pPr lvl="1"/>
            <a:endParaRPr lang="hr-HR" dirty="0"/>
          </a:p>
          <a:p>
            <a:pPr lvl="1"/>
            <a:endParaRPr lang="hr-HR" dirty="0" smtClean="0"/>
          </a:p>
          <a:p>
            <a:pPr lvl="1"/>
            <a:endParaRPr lang="hr-HR" dirty="0"/>
          </a:p>
          <a:p>
            <a:pPr marL="0" indent="0">
              <a:buNone/>
            </a:pPr>
            <a:r>
              <a:rPr lang="hr-HR" sz="1600" dirty="0" smtClean="0"/>
              <a:t>*K. Kovačić, E. Ivanjko, H. Gold</a:t>
            </a:r>
            <a:r>
              <a:rPr lang="en-US" sz="1600" dirty="0" smtClean="0"/>
              <a:t>,</a:t>
            </a:r>
            <a:r>
              <a:rPr lang="hr-HR" sz="1600" dirty="0"/>
              <a:t> </a:t>
            </a:r>
            <a:r>
              <a:rPr lang="en-US" sz="1600" dirty="0" smtClean="0"/>
              <a:t>Real time vehicle country of origin classification based on computer vision</a:t>
            </a:r>
            <a:r>
              <a:rPr lang="hr-HR" sz="1600" dirty="0" smtClean="0"/>
              <a:t>, In Proc. of Conf. ISEP 2014.</a:t>
            </a:r>
            <a:endParaRPr lang="hr-HR" sz="1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 anchor="ctr"/>
          <a:lstStyle/>
          <a:p>
            <a:r>
              <a:rPr lang="hr-HR" dirty="0" smtClean="0"/>
              <a:t>Uvod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hr-HR" dirty="0" smtClean="0"/>
              <a:t>Primjena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93284C30-A707-4520-93C8-852A0E833785}" type="slidenum">
              <a:rPr lang="en-GB" smtClean="0"/>
              <a:pPr>
                <a:defRPr/>
              </a:pPr>
              <a:t>7</a:t>
            </a:fld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hr-HR" dirty="0" smtClean="0"/>
              <a:t>UNIZG-FTTS VISTA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r>
              <a:rPr lang="hr-HR" dirty="0"/>
              <a:t>Istraživački seminar, 15.04.2014</a:t>
            </a:r>
            <a:r>
              <a:rPr lang="hr-HR" dirty="0" smtClean="0"/>
              <a:t>.</a:t>
            </a:r>
            <a:endParaRPr lang="en-US" dirty="0"/>
          </a:p>
        </p:txBody>
      </p:sp>
      <p:pic>
        <p:nvPicPr>
          <p:cNvPr id="3074" name="Picture 2" descr="C:\Users\kkovacic\Desktop\Zagreb_skic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996952"/>
            <a:ext cx="7920880" cy="267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2735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Detekcija vozila</a:t>
            </a:r>
          </a:p>
          <a:p>
            <a:pPr lvl="1"/>
            <a:r>
              <a:rPr lang="hr-HR" dirty="0" smtClean="0"/>
              <a:t>Lokacija i položaj vozila na slici</a:t>
            </a:r>
          </a:p>
          <a:p>
            <a:pPr lvl="2"/>
            <a:r>
              <a:rPr lang="hr-HR" dirty="0" smtClean="0"/>
              <a:t>Korištenje optičkog toka, detekcija objekta čitanjem značajki na </a:t>
            </a:r>
            <a:r>
              <a:rPr lang="hr-HR" dirty="0"/>
              <a:t>slici, metoda odvajanja pozadine</a:t>
            </a:r>
            <a:endParaRPr lang="hr-HR" dirty="0" smtClean="0"/>
          </a:p>
          <a:p>
            <a:pPr lvl="1"/>
            <a:r>
              <a:rPr lang="hr-HR" dirty="0" smtClean="0"/>
              <a:t>Površina detektiranog vozila (područja) na slici</a:t>
            </a:r>
          </a:p>
          <a:p>
            <a:pPr lvl="1"/>
            <a:r>
              <a:rPr lang="hr-HR" dirty="0" smtClean="0"/>
              <a:t>Klasifikacija tipa vozila</a:t>
            </a:r>
          </a:p>
          <a:p>
            <a:r>
              <a:rPr lang="hr-HR" dirty="0" smtClean="0"/>
              <a:t>Estimacija trajektorije kretanja vozila</a:t>
            </a:r>
          </a:p>
          <a:p>
            <a:pPr lvl="1"/>
            <a:r>
              <a:rPr lang="hr-HR" dirty="0" smtClean="0"/>
              <a:t>Praćenje kretanja vozila kroz niz uzastopnih slika</a:t>
            </a:r>
          </a:p>
          <a:p>
            <a:pPr lvl="1"/>
            <a:r>
              <a:rPr lang="hr-HR" dirty="0" smtClean="0"/>
              <a:t>Izračun trajektorije kretanja vozila</a:t>
            </a:r>
          </a:p>
          <a:p>
            <a:pPr lvl="2"/>
            <a:r>
              <a:rPr lang="hr-HR" dirty="0" smtClean="0"/>
              <a:t>Estimacija faktora agresivnosti vožnje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 anchor="ctr"/>
          <a:lstStyle/>
          <a:p>
            <a:r>
              <a:rPr lang="hr-HR" sz="1400" dirty="0" smtClean="0"/>
              <a:t>Problemi i pristupi rješavanja problema</a:t>
            </a:r>
            <a:endParaRPr lang="en-US" sz="1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hr-HR" sz="1200" b="1" dirty="0" smtClean="0"/>
              <a:t>Detekcija i estimacija trajektorije kretanja vozila</a:t>
            </a:r>
            <a:endParaRPr lang="en-US" sz="12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93284C30-A707-4520-93C8-852A0E833785}" type="slidenum">
              <a:rPr lang="en-GB" smtClean="0"/>
              <a:pPr>
                <a:defRPr/>
              </a:pPr>
              <a:t>8</a:t>
            </a:fld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hr-HR" dirty="0" smtClean="0"/>
              <a:t>UNIZG-FTTS VISTA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r>
              <a:rPr lang="hr-HR" dirty="0"/>
              <a:t>Istraživački seminar, 15.04.2014</a:t>
            </a:r>
            <a:r>
              <a:rPr lang="hr-HR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07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832648"/>
          </a:xfrm>
        </p:spPr>
        <p:txBody>
          <a:bodyPr/>
          <a:lstStyle/>
          <a:p>
            <a:r>
              <a:rPr lang="hr-HR" dirty="0" smtClean="0"/>
              <a:t>Preklapanje vozila</a:t>
            </a:r>
          </a:p>
          <a:p>
            <a:pPr lvl="1"/>
            <a:r>
              <a:rPr lang="hr-HR" dirty="0" smtClean="0"/>
              <a:t>Povećani broj lažnih</a:t>
            </a:r>
            <a:br>
              <a:rPr lang="hr-HR" dirty="0" smtClean="0"/>
            </a:br>
            <a:r>
              <a:rPr lang="hr-HR" dirty="0" smtClean="0"/>
              <a:t>negativnih detekcija</a:t>
            </a:r>
          </a:p>
          <a:p>
            <a:pPr lvl="1"/>
            <a:endParaRPr lang="hr-HR" sz="1400" dirty="0" smtClean="0"/>
          </a:p>
          <a:p>
            <a:r>
              <a:rPr lang="hr-HR" dirty="0" smtClean="0"/>
              <a:t>Nagla promjena</a:t>
            </a:r>
            <a:br>
              <a:rPr lang="hr-HR" dirty="0" smtClean="0"/>
            </a:br>
            <a:r>
              <a:rPr lang="hr-HR" dirty="0" smtClean="0"/>
              <a:t>osvjetljenja scene i vibracije na slici</a:t>
            </a:r>
          </a:p>
          <a:p>
            <a:pPr lvl="1"/>
            <a:r>
              <a:rPr lang="hr-HR" dirty="0" smtClean="0"/>
              <a:t>Nepravilno odvajanje pozadine od pokretnih objekata</a:t>
            </a:r>
          </a:p>
          <a:p>
            <a:pPr lvl="1"/>
            <a:r>
              <a:rPr lang="hr-HR" dirty="0" smtClean="0"/>
              <a:t>Problemi pri izračunu trajektorije </a:t>
            </a:r>
            <a:r>
              <a:rPr lang="hr-HR" dirty="0"/>
              <a:t>kretanja </a:t>
            </a:r>
            <a:r>
              <a:rPr lang="hr-HR" dirty="0" smtClean="0"/>
              <a:t>vozila</a:t>
            </a:r>
          </a:p>
          <a:p>
            <a:pPr lvl="1"/>
            <a:r>
              <a:rPr lang="hr-HR" dirty="0" smtClean="0"/>
              <a:t>Povećani broj lažnih pozitivnih detekcija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 anchor="ctr"/>
          <a:lstStyle/>
          <a:p>
            <a:r>
              <a:rPr lang="hr-HR" sz="1400" dirty="0" smtClean="0"/>
              <a:t>Problemi i pristupi rješavanja problema</a:t>
            </a:r>
            <a:endParaRPr lang="en-US" sz="1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hr-HR" sz="1200" b="1" dirty="0" smtClean="0"/>
              <a:t>Detekcija i estimacija trajektorije kretanja vozila</a:t>
            </a:r>
            <a:endParaRPr lang="en-US" sz="12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93284C30-A707-4520-93C8-852A0E833785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hr-HR" dirty="0" smtClean="0"/>
              <a:t>UNIZG-FTTS VISTA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r>
              <a:rPr lang="hr-HR" dirty="0"/>
              <a:t>Istraživački seminar, 15.04.2014</a:t>
            </a:r>
            <a:r>
              <a:rPr lang="hr-HR" dirty="0" smtClean="0"/>
              <a:t>.</a:t>
            </a:r>
            <a:endParaRPr lang="en-US" dirty="0"/>
          </a:p>
        </p:txBody>
      </p:sp>
      <p:pic>
        <p:nvPicPr>
          <p:cNvPr id="17410" name="Picture 2" descr="C:\Users\kkovacic\Desktop\vehicle_detection_problems (1)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" r="148"/>
          <a:stretch/>
        </p:blipFill>
        <p:spPr bwMode="auto">
          <a:xfrm>
            <a:off x="5125888" y="836712"/>
            <a:ext cx="3190528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kkovacic\Desktop\vehicle_detection_problems (2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936" y="4653336"/>
            <a:ext cx="32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Users\kkovacic\Desktop\vehicle_detection_problems (3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424" y="4653336"/>
            <a:ext cx="32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>
            <a:off x="4139952" y="5517232"/>
            <a:ext cx="864096" cy="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7508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440&quot;&gt;&lt;property id=&quot;20148&quot; value=&quot;5&quot;/&gt;&lt;property id=&quot;20300&quot; value=&quot;Slide 29&quot;/&gt;&lt;property id=&quot;20307&quot; value=&quot;288&quot;/&gt;&lt;/object&gt;&lt;object type=&quot;3&quot; unique_id=&quot;10620&quot;&gt;&lt;property id=&quot;20148&quot; value=&quot;5&quot;/&gt;&lt;property id=&quot;20300&quot; value=&quot;Slide 1 - &amp;quot;Stvarnovremenska detekcija i praćenje vozila na više traka primjenom jedne kamere&amp;quot;&quot;/&gt;&lt;property id=&quot;20307&quot; value=&quot;256&quot;/&gt;&lt;/object&gt;&lt;object type=&quot;3&quot; unique_id=&quot;10621&quot;&gt;&lt;property id=&quot;20148&quot; value=&quot;5&quot;/&gt;&lt;property id=&quot;20300&quot; value=&quot;Slide 2&quot;/&gt;&lt;property id=&quot;20307&quot; value=&quot;257&quot;/&gt;&lt;/object&gt;&lt;object type=&quot;3&quot; unique_id=&quot;10622&quot;&gt;&lt;property id=&quot;20148&quot; value=&quot;5&quot;/&gt;&lt;property id=&quot;20300&quot; value=&quot;Slide 3&quot;/&gt;&lt;property id=&quot;20307&quot; value=&quot;258&quot;/&gt;&lt;/object&gt;&lt;object type=&quot;3&quot; unique_id=&quot;10623&quot;&gt;&lt;property id=&quot;20148&quot; value=&quot;5&quot;/&gt;&lt;property id=&quot;20300&quot; value=&quot;Slide 4&quot;/&gt;&lt;property id=&quot;20307&quot; value=&quot;266&quot;/&gt;&lt;/object&gt;&lt;object type=&quot;3&quot; unique_id=&quot;10624&quot;&gt;&lt;property id=&quot;20148&quot; value=&quot;5&quot;/&gt;&lt;property id=&quot;20300&quot; value=&quot;Slide 5&quot;/&gt;&lt;property id=&quot;20307&quot; value=&quot;265&quot;/&gt;&lt;/object&gt;&lt;object type=&quot;3&quot; unique_id=&quot;10625&quot;&gt;&lt;property id=&quot;20148&quot; value=&quot;5&quot;/&gt;&lt;property id=&quot;20300&quot; value=&quot;Slide 6&quot;/&gt;&lt;property id=&quot;20307&quot; value=&quot;259&quot;/&gt;&lt;/object&gt;&lt;object type=&quot;3&quot; unique_id=&quot;10626&quot;&gt;&lt;property id=&quot;20148&quot; value=&quot;5&quot;/&gt;&lt;property id=&quot;20300&quot; value=&quot;Slide 7&quot;/&gt;&lt;property id=&quot;20307&quot; value=&quot;260&quot;/&gt;&lt;/object&gt;&lt;object type=&quot;3&quot; unique_id=&quot;10627&quot;&gt;&lt;property id=&quot;20148&quot; value=&quot;5&quot;/&gt;&lt;property id=&quot;20300&quot; value=&quot;Slide 8&quot;/&gt;&lt;property id=&quot;20307&quot; value=&quot;262&quot;/&gt;&lt;/object&gt;&lt;object type=&quot;3&quot; unique_id=&quot;10628&quot;&gt;&lt;property id=&quot;20148&quot; value=&quot;5&quot;/&gt;&lt;property id=&quot;20300&quot; value=&quot;Slide 10&quot;/&gt;&lt;property id=&quot;20307&quot; value=&quot;267&quot;/&gt;&lt;/object&gt;&lt;object type=&quot;3&quot; unique_id=&quot;10629&quot;&gt;&lt;property id=&quot;20148&quot; value=&quot;5&quot;/&gt;&lt;property id=&quot;20300&quot; value=&quot;Slide 11&quot;/&gt;&lt;property id=&quot;20307&quot; value=&quot;269&quot;/&gt;&lt;/object&gt;&lt;object type=&quot;3&quot; unique_id=&quot;10631&quot;&gt;&lt;property id=&quot;20148&quot; value=&quot;5&quot;/&gt;&lt;property id=&quot;20300&quot; value=&quot;Slide 13&quot;/&gt;&lt;property id=&quot;20307&quot; value=&quot;272&quot;/&gt;&lt;/object&gt;&lt;object type=&quot;3&quot; unique_id=&quot;10632&quot;&gt;&lt;property id=&quot;20148&quot; value=&quot;5&quot;/&gt;&lt;property id=&quot;20300&quot; value=&quot;Slide 14&quot;/&gt;&lt;property id=&quot;20307&quot; value=&quot;273&quot;/&gt;&lt;/object&gt;&lt;object type=&quot;3&quot; unique_id=&quot;10633&quot;&gt;&lt;property id=&quot;20148&quot; value=&quot;5&quot;/&gt;&lt;property id=&quot;20300&quot; value=&quot;Slide 17&quot;/&gt;&lt;property id=&quot;20307&quot; value=&quot;274&quot;/&gt;&lt;/object&gt;&lt;object type=&quot;3&quot; unique_id=&quot;10634&quot;&gt;&lt;property id=&quot;20148&quot; value=&quot;5&quot;/&gt;&lt;property id=&quot;20300&quot; value=&quot;Slide 18&quot;/&gt;&lt;property id=&quot;20307&quot; value=&quot;276&quot;/&gt;&lt;/object&gt;&lt;object type=&quot;3&quot; unique_id=&quot;10635&quot;&gt;&lt;property id=&quot;20148&quot; value=&quot;5&quot;/&gt;&lt;property id=&quot;20300&quot; value=&quot;Slide 19&quot;/&gt;&lt;property id=&quot;20307&quot; value=&quot;277&quot;/&gt;&lt;/object&gt;&lt;object type=&quot;3&quot; unique_id=&quot;10636&quot;&gt;&lt;property id=&quot;20148&quot; value=&quot;5&quot;/&gt;&lt;property id=&quot;20300&quot; value=&quot;Slide 20&quot;/&gt;&lt;property id=&quot;20307&quot; value=&quot;278&quot;/&gt;&lt;/object&gt;&lt;object type=&quot;3&quot; unique_id=&quot;10637&quot;&gt;&lt;property id=&quot;20148&quot; value=&quot;5&quot;/&gt;&lt;property id=&quot;20300&quot; value=&quot;Slide 21&quot;/&gt;&lt;property id=&quot;20307&quot; value=&quot;280&quot;/&gt;&lt;/object&gt;&lt;object type=&quot;3&quot; unique_id=&quot;10638&quot;&gt;&lt;property id=&quot;20148&quot; value=&quot;5&quot;/&gt;&lt;property id=&quot;20300&quot; value=&quot;Slide 22&quot;/&gt;&lt;property id=&quot;20307&quot; value=&quot;282&quot;/&gt;&lt;/object&gt;&lt;object type=&quot;3&quot; unique_id=&quot;10639&quot;&gt;&lt;property id=&quot;20148&quot; value=&quot;5&quot;/&gt;&lt;property id=&quot;20300&quot; value=&quot;Slide 23&quot;/&gt;&lt;property id=&quot;20307&quot; value=&quot;281&quot;/&gt;&lt;/object&gt;&lt;object type=&quot;3&quot; unique_id=&quot;10640&quot;&gt;&lt;property id=&quot;20148&quot; value=&quot;5&quot;/&gt;&lt;property id=&quot;20300&quot; value=&quot;Slide 24&quot;/&gt;&lt;property id=&quot;20307&quot; value=&quot;283&quot;/&gt;&lt;/object&gt;&lt;object type=&quot;3&quot; unique_id=&quot;10641&quot;&gt;&lt;property id=&quot;20148&quot; value=&quot;5&quot;/&gt;&lt;property id=&quot;20300&quot; value=&quot;Slide 25&quot;/&gt;&lt;property id=&quot;20307&quot; value=&quot;286&quot;/&gt;&lt;/object&gt;&lt;object type=&quot;3&quot; unique_id=&quot;10642&quot;&gt;&lt;property id=&quot;20148&quot; value=&quot;5&quot;/&gt;&lt;property id=&quot;20300&quot; value=&quot;Slide 26&quot;/&gt;&lt;property id=&quot;20307&quot; value=&quot;287&quot;/&gt;&lt;/object&gt;&lt;object type=&quot;3&quot; unique_id=&quot;10644&quot;&gt;&lt;property id=&quot;20148&quot; value=&quot;5&quot;/&gt;&lt;property id=&quot;20300&quot; value=&quot;Slide 30 - &amp;quot;Stvarnovremenska detekcija i praćenje vozila na više traka primjenom jedne kamere&amp;quot;&quot;/&gt;&lt;property id=&quot;20307&quot; value=&quot;264&quot;/&gt;&lt;/object&gt;&lt;object type=&quot;3&quot; unique_id=&quot;10645&quot;&gt;&lt;property id=&quot;20148&quot; value=&quot;5&quot;/&gt;&lt;property id=&quot;20300&quot; value=&quot;Slide 9&quot;/&gt;&lt;property id=&quot;20307&quot; value=&quot;294&quot;/&gt;&lt;/object&gt;&lt;object type=&quot;3&quot; unique_id=&quot;10646&quot;&gt;&lt;property id=&quot;20148&quot; value=&quot;5&quot;/&gt;&lt;property id=&quot;20300&quot; value=&quot;Slide 12&quot;/&gt;&lt;property id=&quot;20307&quot; value=&quot;289&quot;/&gt;&lt;/object&gt;&lt;object type=&quot;3&quot; unique_id=&quot;10647&quot;&gt;&lt;property id=&quot;20148&quot; value=&quot;5&quot;/&gt;&lt;property id=&quot;20300&quot; value=&quot;Slide 15&quot;/&gt;&lt;property id=&quot;20307&quot; value=&quot;290&quot;/&gt;&lt;/object&gt;&lt;object type=&quot;3&quot; unique_id=&quot;10648&quot;&gt;&lt;property id=&quot;20148&quot; value=&quot;5&quot;/&gt;&lt;property id=&quot;20300&quot; value=&quot;Slide 16&quot;/&gt;&lt;property id=&quot;20307&quot; value=&quot;291&quot;/&gt;&lt;/object&gt;&lt;object type=&quot;3&quot; unique_id=&quot;10649&quot;&gt;&lt;property id=&quot;20148&quot; value=&quot;5&quot;/&gt;&lt;property id=&quot;20300&quot; value=&quot;Slide 28&quot;/&gt;&lt;property id=&quot;20307&quot; value=&quot;292&quot;/&gt;&lt;/object&gt;&lt;object type=&quot;3&quot; unique_id=&quot;10650&quot;&gt;&lt;property id=&quot;20148&quot; value=&quot;5&quot;/&gt;&lt;property id=&quot;20300&quot; value=&quot;Slide 27&quot;/&gt;&lt;property id=&quot;20307&quot; value=&quot;293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PredlozakTOG-EN 2012-07-26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5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PredlozakTOG-EN 2012-07-26</Template>
  <TotalTime>3387</TotalTime>
  <Words>1595</Words>
  <Application>Microsoft Office PowerPoint</Application>
  <PresentationFormat>On-screen Show (4:3)</PresentationFormat>
  <Paragraphs>404</Paragraphs>
  <Slides>29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PredlozakTOG-EN 2012-07-26</vt:lpstr>
      <vt:lpstr>Worksheet</vt:lpstr>
      <vt:lpstr>Equation</vt:lpstr>
      <vt:lpstr>Stvarnovremenska detekcija i praćenje vozila na više traka primjenom jedne kamere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Stvarnovremenska detekcija i praćenje vozila na više traka primjenom jedne kamere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URBAN HIGHWAY AUTONOMIC CONTROL SYSTEM   (RAMP METERING AND SPEED LIMIT CONTROL  AS AUTONOMIC SYSTEM)</dc:title>
  <dc:creator>Edouard Ivanjko</dc:creator>
  <cp:lastModifiedBy>Kristian Kovačić</cp:lastModifiedBy>
  <cp:revision>498</cp:revision>
  <dcterms:created xsi:type="dcterms:W3CDTF">2014-02-26T12:27:59Z</dcterms:created>
  <dcterms:modified xsi:type="dcterms:W3CDTF">2014-04-28T09:28:58Z</dcterms:modified>
</cp:coreProperties>
</file>