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91" r:id="rId3"/>
    <p:sldId id="299" r:id="rId4"/>
    <p:sldId id="314" r:id="rId5"/>
    <p:sldId id="308" r:id="rId6"/>
    <p:sldId id="309" r:id="rId7"/>
    <p:sldId id="311" r:id="rId8"/>
    <p:sldId id="301" r:id="rId9"/>
    <p:sldId id="302" r:id="rId10"/>
    <p:sldId id="313" r:id="rId11"/>
    <p:sldId id="316" r:id="rId12"/>
    <p:sldId id="304" r:id="rId13"/>
    <p:sldId id="306" r:id="rId14"/>
    <p:sldId id="305" r:id="rId15"/>
    <p:sldId id="312" r:id="rId16"/>
  </p:sldIdLst>
  <p:sldSz cx="9144000" cy="6858000" type="screen4x3"/>
  <p:notesSz cx="6769100" cy="9906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voje Gold" initials="HG" lastIdx="3" clrIdx="0"/>
  <p:cmAuthor id="1" name="Kristian Kovačić" initials="KK" lastIdx="4" clrIdx="1"/>
  <p:cmAuthor id="2" name="kristian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9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6449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74" y="-8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6A9CCE-922C-4A72-B5CB-6E9C5256811B}" type="datetimeFigureOut">
              <a:rPr lang="hr-HR"/>
              <a:pPr>
                <a:defRPr/>
              </a:pPr>
              <a:t>16.9.2014.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F87E4F-6BF2-48C0-B1D6-BE635BB8F6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64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D75432-4418-4CEE-B019-2E025001EE6F}" type="datetimeFigureOut">
              <a:rPr lang="sr-Latn-CS"/>
              <a:pPr>
                <a:defRPr/>
              </a:pPr>
              <a:t>16.9.2014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1E7902-3FA6-4E11-98BF-2351305855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2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79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08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04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0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1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E7902-3FA6-4E11-98BF-23513058550A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2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800" b="1">
                <a:latin typeface="Palatino Linotype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3" name="Picture 42" descr="post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616" y="5980113"/>
            <a:ext cx="344488" cy="303212"/>
          </a:xfrm>
          <a:prstGeom prst="rect">
            <a:avLst/>
          </a:prstGeom>
          <a:noFill/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507979" y="5949280"/>
            <a:ext cx="3600525" cy="359445"/>
          </a:xfrm>
        </p:spPr>
        <p:txBody>
          <a:bodyPr/>
          <a:lstStyle>
            <a:lvl1pPr>
              <a:buNone/>
              <a:defRPr sz="2000" b="0" u="sng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691680" y="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 smtClean="0">
                <a:latin typeface="Palatino Linotype" pitchFamily="18" charset="0"/>
              </a:rPr>
              <a:t>University of Zagreb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20072" y="81499"/>
            <a:ext cx="385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noProof="0" dirty="0" smtClean="0">
                <a:latin typeface="Palatino Linotype" pitchFamily="18" charset="0"/>
              </a:rPr>
              <a:t>Faculty of Transport and Traffic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4704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Palatino Linotype" pitchFamily="18" charset="0"/>
              </a:defRPr>
            </a:lvl1pPr>
          </a:lstStyle>
          <a:p>
            <a:r>
              <a:rPr lang="en-GB" noProof="0" smtClean="0"/>
              <a:t>Click to edit Master text styles </a:t>
            </a:r>
            <a:endParaRPr lang="en-GB" noProof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8229600" cy="5832648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81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819"/>
            <a:ext cx="6019800" cy="5851525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1113"/>
            <a:ext cx="5064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5875"/>
            <a:ext cx="590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6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8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8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4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1113"/>
            <a:ext cx="5064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5875"/>
            <a:ext cx="590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1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23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38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428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6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PZ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331913" y="1"/>
            <a:ext cx="3816350" cy="476672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2400" b="1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92154" y="71289"/>
            <a:ext cx="3816350" cy="333375"/>
          </a:xfrm>
        </p:spPr>
        <p:txBody>
          <a:bodyPr/>
          <a:lstStyle>
            <a:lvl1pPr>
              <a:buNone/>
              <a:defRPr sz="1800" b="0"/>
            </a:lvl1pPr>
            <a:lvl5pPr algn="l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7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6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36" y="6618560"/>
            <a:ext cx="4187924" cy="214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hr-HR" sz="1400" b="1" err="1" smtClean="0"/>
              <a:t>UNIZG</a:t>
            </a:r>
            <a:r>
              <a:rPr lang="hr-HR" sz="1400" b="1" smtClean="0"/>
              <a:t>-</a:t>
            </a:r>
            <a:r>
              <a:rPr lang="hr-HR" sz="1400" b="1" err="1" smtClean="0"/>
              <a:t>FTTS</a:t>
            </a:r>
            <a:r>
              <a:rPr lang="hr-HR" sz="1400" b="1" smtClean="0"/>
              <a:t> COST TU1102 </a:t>
            </a:r>
            <a:r>
              <a:rPr lang="hr-HR" sz="1400" b="1" err="1" smtClean="0"/>
              <a:t>MC</a:t>
            </a:r>
            <a:r>
              <a:rPr lang="hr-HR" sz="1400" b="1" smtClean="0"/>
              <a:t> Croatia</a:t>
            </a:r>
            <a:endParaRPr lang="en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968" y="6618560"/>
            <a:ext cx="4392488" cy="2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 smtClean="0"/>
              <a:t>COST </a:t>
            </a:r>
            <a:r>
              <a:rPr lang="hr-HR" err="1" smtClean="0"/>
              <a:t>ARTS</a:t>
            </a:r>
            <a:r>
              <a:rPr lang="hr-HR" smtClean="0"/>
              <a:t> </a:t>
            </a:r>
            <a:r>
              <a:rPr lang="hr-HR" err="1" smtClean="0"/>
              <a:t>MC</a:t>
            </a:r>
            <a:r>
              <a:rPr lang="hr-HR" smtClean="0"/>
              <a:t> </a:t>
            </a:r>
            <a:r>
              <a:rPr lang="hr-HR" err="1" smtClean="0"/>
              <a:t>meeting</a:t>
            </a:r>
            <a:r>
              <a:rPr lang="en-GB" dirty="0" smtClean="0"/>
              <a:t>, </a:t>
            </a:r>
            <a:r>
              <a:rPr lang="hr-HR" smtClean="0"/>
              <a:t>Lisabon, Portugal</a:t>
            </a:r>
            <a:r>
              <a:rPr lang="en-GB" dirty="0" smtClean="0"/>
              <a:t> </a:t>
            </a:r>
            <a:r>
              <a:rPr lang="hr-HR" smtClean="0"/>
              <a:t>,</a:t>
            </a:r>
            <a:r>
              <a:rPr lang="en-GB" dirty="0" smtClean="0"/>
              <a:t> </a:t>
            </a:r>
            <a:r>
              <a:rPr lang="hr-HR" smtClean="0"/>
              <a:t>27-28 </a:t>
            </a:r>
            <a:r>
              <a:rPr lang="hr-HR" err="1" smtClean="0"/>
              <a:t>February</a:t>
            </a:r>
            <a:r>
              <a:rPr lang="hr-HR" smtClean="0"/>
              <a:t> 2014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696" y="6618560"/>
            <a:ext cx="37038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284C30-A707-4520-93C8-852A0E83378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1031" name="Picture 6" descr="FPZ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100" y="-14288"/>
            <a:ext cx="506413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550" y="-12700"/>
            <a:ext cx="5905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113" y="-1588"/>
            <a:ext cx="46037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34925" y="-3175"/>
            <a:ext cx="4603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FF"/>
          </a:solidFill>
          <a:latin typeface="Palatino Linotyp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262113"/>
          </a:xfrm>
        </p:spPr>
        <p:txBody>
          <a:bodyPr>
            <a:normAutofit/>
          </a:bodyPr>
          <a:lstStyle/>
          <a:p>
            <a:r>
              <a:rPr lang="en-US"/>
              <a:t>Real time vehicle trajectory </a:t>
            </a:r>
            <a:r>
              <a:rPr lang="en-US" smtClean="0"/>
              <a:t>estimation</a:t>
            </a:r>
            <a:r>
              <a:rPr lang="hr-HR" smtClean="0"/>
              <a:t> on multiple lanes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14192"/>
            <a:ext cx="7632848" cy="406896"/>
          </a:xfrm>
        </p:spPr>
        <p:txBody>
          <a:bodyPr/>
          <a:lstStyle/>
          <a:p>
            <a:r>
              <a:rPr lang="hr-HR" b="0" u="sng" dirty="0" smtClean="0">
                <a:solidFill>
                  <a:schemeClr val="tx1"/>
                </a:solidFill>
              </a:rPr>
              <a:t>Kristian Kovačić</a:t>
            </a:r>
            <a:r>
              <a:rPr lang="hr-HR" b="0" dirty="0" smtClean="0">
                <a:solidFill>
                  <a:schemeClr val="tx1"/>
                </a:solidFill>
              </a:rPr>
              <a:t>, Edouard Ivanjko</a:t>
            </a:r>
            <a:r>
              <a:rPr lang="hr-HR" b="0" smtClean="0">
                <a:solidFill>
                  <a:schemeClr val="tx1"/>
                </a:solidFill>
              </a:rPr>
              <a:t>,</a:t>
            </a:r>
            <a:r>
              <a:rPr lang="hr-HR" smtClean="0">
                <a:solidFill>
                  <a:schemeClr val="tx1"/>
                </a:solidFill>
              </a:rPr>
              <a:t> </a:t>
            </a:r>
            <a:r>
              <a:rPr lang="hr-HR" b="0" smtClean="0">
                <a:solidFill>
                  <a:schemeClr val="tx1"/>
                </a:solidFill>
              </a:rPr>
              <a:t>Hrvoje Gold</a:t>
            </a:r>
            <a:endParaRPr lang="hr-HR" u="sng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07979" y="5905736"/>
            <a:ext cx="3600525" cy="359445"/>
          </a:xfrm>
        </p:spPr>
        <p:txBody>
          <a:bodyPr/>
          <a:lstStyle/>
          <a:p>
            <a:r>
              <a:rPr lang="hr-HR" smtClean="0"/>
              <a:t>kristian.kovacic@fpz.hr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8"/>
    </mc:Choice>
    <mc:Fallback>
      <p:transition spd="slow" advTm="1589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86189"/>
            <a:ext cx="3816350" cy="3333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b="1" smtClean="0"/>
              <a:t>Vehicle trajectory estimation accuracy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57200" y="764703"/>
            <a:ext cx="82296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mtClean="0"/>
              <a:t>Simulation of 3D road traffic scene with known parameters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mtClean="0"/>
              <a:t>Synthetic environment designed in</a:t>
            </a:r>
            <a:br>
              <a:rPr lang="hr-HR" smtClean="0"/>
            </a:br>
            <a:r>
              <a:rPr lang="hr-HR" smtClean="0"/>
              <a:t>Autodesk 3ds Max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mtClean="0"/>
              <a:t>Noise added to measured trajectory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" y="3140968"/>
            <a:ext cx="5207878" cy="3059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03317"/>
            <a:ext cx="3672408" cy="3133995"/>
          </a:xfrm>
          <a:prstGeom prst="rect">
            <a:avLst/>
          </a:prstGeom>
        </p:spPr>
      </p:pic>
      <p:sp>
        <p:nvSpPr>
          <p:cNvPr id="10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2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0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97"/>
    </mc:Choice>
    <mc:Fallback>
      <p:transition spd="slow" advTm="11519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86189"/>
            <a:ext cx="3816350" cy="333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b="1" smtClean="0"/>
              <a:t>Execution time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5059163" y="1988840"/>
            <a:ext cx="3820691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2000" dirty="0" err="1" smtClean="0"/>
              <a:t>Execution</a:t>
            </a:r>
            <a:r>
              <a:rPr lang="hr-HR" sz="2000" dirty="0" smtClean="0"/>
              <a:t> time </a:t>
            </a:r>
            <a:r>
              <a:rPr lang="hr-HR" sz="2000" dirty="0" err="1" smtClean="0"/>
              <a:t>distribution</a:t>
            </a:r>
            <a:r>
              <a:rPr lang="hr-HR" sz="2000" dirty="0" smtClean="0"/>
              <a:t> </a:t>
            </a:r>
            <a:r>
              <a:rPr lang="hr-HR" sz="2000" dirty="0" err="1" smtClean="0"/>
              <a:t>per</a:t>
            </a:r>
            <a:r>
              <a:rPr lang="hr-HR" sz="2000" dirty="0" smtClean="0"/>
              <a:t> image </a:t>
            </a:r>
            <a:r>
              <a:rPr lang="hr-HR" sz="2000" dirty="0" err="1" smtClean="0"/>
              <a:t>processing</a:t>
            </a:r>
            <a:r>
              <a:rPr lang="hr-HR" sz="2000" dirty="0" smtClean="0"/>
              <a:t> </a:t>
            </a:r>
            <a:r>
              <a:rPr lang="hr-HR" sz="2000" dirty="0" err="1" smtClean="0"/>
              <a:t>component</a:t>
            </a:r>
            <a:endParaRPr lang="hr-HR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55292" cy="5101421"/>
          </a:xfrm>
          <a:prstGeom prst="rect">
            <a:avLst/>
          </a:prstGeom>
        </p:spPr>
      </p:pic>
      <p:pic>
        <p:nvPicPr>
          <p:cNvPr id="13" name="Picture 14" descr="G:\VISTA\Documentation\WSCG2014\Poster\Predlosci\Figs\exec_time_segment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37" y="2933583"/>
            <a:ext cx="3996551" cy="28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251520" y="764704"/>
            <a:ext cx="4536703" cy="40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hr-HR" sz="2000" smtClean="0"/>
              <a:t>Overall execution time of application</a:t>
            </a:r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7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9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07"/>
    </mc:Choice>
    <mc:Fallback>
      <p:transition spd="slow" advTm="593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Experimental 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88922"/>
            <a:ext cx="3816350" cy="333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b="1" dirty="0" smtClean="0"/>
              <a:t>Arised problems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57200" y="836712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dirty="0" smtClean="0"/>
              <a:t>Overlapping vehicles cause false positive and false negative detections</a:t>
            </a:r>
            <a:endParaRPr lang="hr-HR" sz="2000" b="0" dirty="0"/>
          </a:p>
          <a:p>
            <a:pPr marL="4572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b="0" dirty="0"/>
              <a:t>Environment </a:t>
            </a:r>
            <a:r>
              <a:rPr lang="hr-HR" sz="2000" b="0" dirty="0" smtClean="0"/>
              <a:t>conditions (sun </a:t>
            </a:r>
            <a:r>
              <a:rPr lang="hr-HR" sz="2000" b="0" dirty="0"/>
              <a:t>reflection, rapid lighting </a:t>
            </a:r>
            <a:r>
              <a:rPr lang="hr-HR" sz="2000" b="0" dirty="0" smtClean="0"/>
              <a:t>changes), camera </a:t>
            </a:r>
            <a:r>
              <a:rPr lang="hr-HR" sz="2000" b="0" dirty="0"/>
              <a:t>vibrations </a:t>
            </a:r>
            <a:r>
              <a:rPr lang="hr-HR" sz="2000" b="0" dirty="0" smtClean="0"/>
              <a:t>caused by </a:t>
            </a:r>
            <a:r>
              <a:rPr lang="hr-HR" sz="2000" b="0" dirty="0"/>
              <a:t>strong wind or </a:t>
            </a:r>
            <a:r>
              <a:rPr lang="hr-HR" sz="2000" b="0" dirty="0" smtClean="0"/>
              <a:t>passing of large vehicles</a:t>
            </a:r>
            <a:endParaRPr lang="en-US" sz="2000" b="0" dirty="0"/>
          </a:p>
        </p:txBody>
      </p:sp>
      <p:pic>
        <p:nvPicPr>
          <p:cNvPr id="6" name="testing_xvi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8439" y="2708920"/>
            <a:ext cx="6096000" cy="3429000"/>
          </a:xfrm>
          <a:prstGeom prst="rect">
            <a:avLst/>
          </a:prstGeom>
        </p:spPr>
      </p:pic>
      <p:sp>
        <p:nvSpPr>
          <p:cNvPr id="9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0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80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88"/>
    </mc:Choice>
    <mc:Fallback>
      <p:transition spd="slow" advTm="611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03" objId="6"/>
        <p14:triggerEvt type="onClick" time="4503" objId="6"/>
        <p14:stopEvt time="55576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en-GB" b="1" dirty="0" smtClean="0"/>
              <a:t>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18864" y="980728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One camera can be used for multiple lanes</a:t>
            </a:r>
            <a:endParaRPr lang="hr-HR" sz="2400" dirty="0" smtClean="0"/>
          </a:p>
          <a:p>
            <a:pPr lvl="1"/>
            <a:r>
              <a:rPr lang="hr-HR" sz="2000" dirty="0" err="1" smtClean="0"/>
              <a:t>Vehicle</a:t>
            </a:r>
            <a:r>
              <a:rPr lang="hr-HR" sz="2000" dirty="0" smtClean="0"/>
              <a:t> </a:t>
            </a:r>
            <a:r>
              <a:rPr lang="hr-HR" sz="2000" dirty="0" err="1" smtClean="0"/>
              <a:t>detection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tracking</a:t>
            </a:r>
            <a:endParaRPr lang="en-GB" sz="2000" dirty="0" smtClean="0"/>
          </a:p>
          <a:p>
            <a:r>
              <a:rPr lang="hr-HR" sz="2400" dirty="0" err="1" smtClean="0"/>
              <a:t>Vehicle</a:t>
            </a:r>
            <a:r>
              <a:rPr lang="hr-HR" sz="2400" dirty="0" smtClean="0"/>
              <a:t> </a:t>
            </a:r>
            <a:r>
              <a:rPr lang="hr-HR" sz="2400" dirty="0" err="1" smtClean="0"/>
              <a:t>detection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trajectory</a:t>
            </a:r>
            <a:r>
              <a:rPr lang="hr-HR" sz="2400" dirty="0" smtClean="0"/>
              <a:t> </a:t>
            </a:r>
            <a:r>
              <a:rPr lang="hr-HR" sz="2400" dirty="0" err="1" smtClean="0"/>
              <a:t>estimation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real time</a:t>
            </a:r>
            <a:endParaRPr lang="en-GB" sz="2400" dirty="0" smtClean="0"/>
          </a:p>
          <a:p>
            <a:pPr lvl="1"/>
            <a:r>
              <a:rPr lang="hr-HR" sz="2000" smtClean="0"/>
              <a:t>Measuring traffic flow</a:t>
            </a:r>
            <a:endParaRPr lang="hr-HR" sz="2000" dirty="0" smtClean="0"/>
          </a:p>
          <a:p>
            <a:r>
              <a:rPr lang="en-GB" sz="2400" dirty="0" smtClean="0"/>
              <a:t>First results promising</a:t>
            </a:r>
            <a:endParaRPr lang="hr-HR" sz="2400" dirty="0"/>
          </a:p>
          <a:p>
            <a:pPr lvl="1"/>
            <a:r>
              <a:rPr lang="hr-HR" sz="2000" dirty="0" err="1" smtClean="0"/>
              <a:t>Vehicle</a:t>
            </a:r>
            <a:r>
              <a:rPr lang="hr-HR" sz="2000" dirty="0" smtClean="0"/>
              <a:t> </a:t>
            </a:r>
            <a:r>
              <a:rPr lang="hr-HR" sz="2000" dirty="0" err="1" smtClean="0"/>
              <a:t>counting</a:t>
            </a:r>
            <a:r>
              <a:rPr lang="hr-HR" sz="2000" dirty="0" smtClean="0"/>
              <a:t> </a:t>
            </a:r>
            <a:r>
              <a:rPr lang="hr-HR" sz="2000" dirty="0" err="1" smtClean="0"/>
              <a:t>accuracy</a:t>
            </a:r>
            <a:r>
              <a:rPr lang="hr-HR" sz="2000" dirty="0" smtClean="0"/>
              <a:t> </a:t>
            </a:r>
            <a:r>
              <a:rPr lang="hr-HR" sz="2000" dirty="0" err="1" smtClean="0"/>
              <a:t>over</a:t>
            </a:r>
            <a:r>
              <a:rPr lang="hr-HR" sz="2000" dirty="0" smtClean="0"/>
              <a:t> 95%</a:t>
            </a:r>
          </a:p>
          <a:p>
            <a:r>
              <a:rPr lang="hr-HR" sz="2400" dirty="0" smtClean="0"/>
              <a:t>Future work</a:t>
            </a:r>
            <a:endParaRPr lang="en-GB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err="1" smtClean="0"/>
              <a:t>Vehicle</a:t>
            </a:r>
            <a:r>
              <a:rPr lang="hr-HR" sz="2000" dirty="0" smtClean="0"/>
              <a:t> </a:t>
            </a:r>
            <a:r>
              <a:rPr lang="hr-HR" sz="2000" dirty="0" err="1" smtClean="0"/>
              <a:t>classification</a:t>
            </a:r>
            <a:r>
              <a:rPr lang="hr-HR" sz="2000" dirty="0" smtClean="0"/>
              <a:t> (</a:t>
            </a:r>
            <a:r>
              <a:rPr lang="hr-HR" sz="2000" dirty="0" err="1" smtClean="0"/>
              <a:t>bicyclist</a:t>
            </a:r>
            <a:r>
              <a:rPr lang="hr-HR" sz="2000" dirty="0" smtClean="0"/>
              <a:t>, car, </a:t>
            </a:r>
            <a:r>
              <a:rPr lang="hr-HR" sz="2000" dirty="0" err="1" smtClean="0"/>
              <a:t>truck</a:t>
            </a:r>
            <a:r>
              <a:rPr lang="hr-HR" sz="2000" dirty="0" smtClean="0"/>
              <a:t>)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 err="1" smtClean="0"/>
              <a:t>Possible</a:t>
            </a:r>
            <a:r>
              <a:rPr lang="hr-HR" sz="2000" dirty="0" smtClean="0"/>
              <a:t> to use one </a:t>
            </a:r>
            <a:r>
              <a:rPr lang="hr-HR" sz="2000" dirty="0" err="1" smtClean="0"/>
              <a:t>camera</a:t>
            </a:r>
            <a:r>
              <a:rPr lang="hr-HR" sz="2000" dirty="0" smtClean="0"/>
              <a:t> </a:t>
            </a:r>
            <a:r>
              <a:rPr lang="hr-HR" sz="2000" dirty="0" err="1" smtClean="0"/>
              <a:t>per</a:t>
            </a:r>
            <a:r>
              <a:rPr lang="hr-HR" sz="2000" dirty="0" smtClean="0"/>
              <a:t> </a:t>
            </a:r>
            <a:r>
              <a:rPr lang="hr-HR" sz="2000" dirty="0" err="1" smtClean="0"/>
              <a:t>one</a:t>
            </a:r>
            <a:r>
              <a:rPr lang="hr-HR" sz="2000" dirty="0" smtClean="0"/>
              <a:t> </a:t>
            </a:r>
            <a:r>
              <a:rPr lang="hr-HR" sz="2000" dirty="0" err="1" smtClean="0"/>
              <a:t>road</a:t>
            </a:r>
            <a:r>
              <a:rPr lang="hr-HR" sz="2000" dirty="0" smtClean="0"/>
              <a:t> </a:t>
            </a:r>
            <a:r>
              <a:rPr lang="hr-HR" sz="2000" dirty="0" err="1" smtClean="0"/>
              <a:t>traffic</a:t>
            </a:r>
            <a:r>
              <a:rPr lang="hr-HR" sz="2000" dirty="0" smtClean="0"/>
              <a:t> </a:t>
            </a:r>
            <a:r>
              <a:rPr lang="hr-HR" sz="2000" dirty="0" err="1" smtClean="0"/>
              <a:t>network</a:t>
            </a:r>
            <a:r>
              <a:rPr lang="hr-HR" sz="2000" dirty="0" smtClean="0"/>
              <a:t> </a:t>
            </a:r>
            <a:r>
              <a:rPr lang="hr-HR" sz="2000" dirty="0" err="1" smtClean="0"/>
              <a:t>node</a:t>
            </a:r>
            <a:endParaRPr lang="hr-HR" sz="2000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Computation of origin-destination matrix of </a:t>
            </a:r>
            <a:r>
              <a:rPr lang="hr-HR" sz="2000" dirty="0" smtClean="0"/>
              <a:t>a </a:t>
            </a:r>
            <a:r>
              <a:rPr lang="en-GB" sz="2000" dirty="0" smtClean="0"/>
              <a:t>large road traffic </a:t>
            </a:r>
            <a:r>
              <a:rPr lang="en-GB" sz="2000" dirty="0" err="1" smtClean="0"/>
              <a:t>networ</a:t>
            </a:r>
            <a:r>
              <a:rPr lang="hr-HR" sz="2000" dirty="0" smtClean="0"/>
              <a:t>k </a:t>
            </a:r>
            <a:r>
              <a:rPr lang="hr-HR" sz="2000" dirty="0" err="1" smtClean="0"/>
              <a:t>using</a:t>
            </a:r>
            <a:r>
              <a:rPr lang="hr-HR" sz="2000" dirty="0" smtClean="0"/>
              <a:t> </a:t>
            </a:r>
            <a:r>
              <a:rPr lang="hr-HR" sz="2000" dirty="0" err="1" smtClean="0"/>
              <a:t>license</a:t>
            </a:r>
            <a:r>
              <a:rPr lang="hr-HR" sz="2000" dirty="0" smtClean="0"/>
              <a:t> plate </a:t>
            </a:r>
            <a:r>
              <a:rPr lang="hr-HR" sz="2000" dirty="0" err="1" smtClean="0"/>
              <a:t>recognition</a:t>
            </a:r>
            <a:endParaRPr lang="en-GB" sz="2000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00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35"/>
    </mc:Choice>
    <mc:Fallback>
      <p:transition spd="slow" advTm="802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University of Zagreb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Faculty of Transport and Traffic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764704"/>
            <a:ext cx="8229600" cy="576064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4000" b="1" dirty="0" smtClean="0">
                <a:latin typeface="Palatino Linotype" panose="02040502050505030304" pitchFamily="18" charset="0"/>
              </a:rPr>
              <a:t>Acknowledgment</a:t>
            </a:r>
            <a:endParaRPr lang="en-GB" sz="4000" b="1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46856" y="1484784"/>
            <a:ext cx="82296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This research has been partially supported by</a:t>
            </a:r>
          </a:p>
          <a:p>
            <a:endParaRPr lang="hr-HR" sz="2400" smtClean="0"/>
          </a:p>
          <a:p>
            <a:r>
              <a:rPr lang="en-GB" sz="2400" smtClean="0"/>
              <a:t>European </a:t>
            </a:r>
            <a:r>
              <a:rPr lang="en-GB" sz="2400"/>
              <a:t>Union from the European Regional Development Fund by the project IPA2007/HR/16IPO/001-040514  ”VISTA - Computer Vision Innovations for Safe Traffic”</a:t>
            </a:r>
          </a:p>
          <a:p>
            <a:pPr lvl="1"/>
            <a:r>
              <a:rPr lang="en-GB" sz="2000"/>
              <a:t>Leading institution University of Zagreb, Faculty of electrical engineering and computing</a:t>
            </a:r>
            <a:endParaRPr lang="en-GB"/>
          </a:p>
          <a:p>
            <a:pPr marL="0" indent="0">
              <a:buNone/>
            </a:pPr>
            <a:endParaRPr lang="hr-HR" sz="2400" smtClean="0"/>
          </a:p>
          <a:p>
            <a:r>
              <a:rPr lang="en-US" sz="2400" smtClean="0"/>
              <a:t>EU </a:t>
            </a:r>
            <a:r>
              <a:rPr lang="en-US" sz="2400"/>
              <a:t>COST action TU1102 - “Towards Autonomic Road Transport Support Systems</a:t>
            </a:r>
            <a:r>
              <a:rPr lang="en-US" sz="2400" smtClean="0"/>
              <a:t>”</a:t>
            </a:r>
            <a:endParaRPr lang="hr-HR" sz="2400" smtClean="0"/>
          </a:p>
        </p:txBody>
      </p:sp>
      <p:sp>
        <p:nvSpPr>
          <p:cNvPr id="9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0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29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3"/>
    </mc:Choice>
    <mc:Fallback>
      <p:transition spd="slow" advTm="211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262113"/>
          </a:xfrm>
        </p:spPr>
        <p:txBody>
          <a:bodyPr>
            <a:normAutofit/>
          </a:bodyPr>
          <a:lstStyle/>
          <a:p>
            <a:r>
              <a:rPr lang="en-US"/>
              <a:t>Real time vehicle trajectory </a:t>
            </a:r>
            <a:r>
              <a:rPr lang="en-US" smtClean="0"/>
              <a:t>estimation</a:t>
            </a:r>
            <a:r>
              <a:rPr lang="hr-HR" smtClean="0"/>
              <a:t> on multiple lanes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14192"/>
            <a:ext cx="7632848" cy="406896"/>
          </a:xfrm>
        </p:spPr>
        <p:txBody>
          <a:bodyPr/>
          <a:lstStyle/>
          <a:p>
            <a:r>
              <a:rPr lang="hr-HR" b="0" u="sng" dirty="0" smtClean="0">
                <a:solidFill>
                  <a:schemeClr val="tx1"/>
                </a:solidFill>
              </a:rPr>
              <a:t>Kristian Kovačić</a:t>
            </a:r>
            <a:r>
              <a:rPr lang="hr-HR" b="0" dirty="0" smtClean="0">
                <a:solidFill>
                  <a:schemeClr val="tx1"/>
                </a:solidFill>
              </a:rPr>
              <a:t>, Edouard Ivanjko</a:t>
            </a:r>
            <a:r>
              <a:rPr lang="hr-HR" b="0" smtClean="0">
                <a:solidFill>
                  <a:schemeClr val="tx1"/>
                </a:solidFill>
              </a:rPr>
              <a:t>,</a:t>
            </a:r>
            <a:r>
              <a:rPr lang="hr-HR" smtClean="0">
                <a:solidFill>
                  <a:schemeClr val="tx1"/>
                </a:solidFill>
              </a:rPr>
              <a:t> </a:t>
            </a:r>
            <a:r>
              <a:rPr lang="hr-HR" b="0" smtClean="0">
                <a:solidFill>
                  <a:schemeClr val="tx1"/>
                </a:solidFill>
              </a:rPr>
              <a:t>Hrvoje Gold</a:t>
            </a:r>
            <a:endParaRPr lang="hr-HR" u="sng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07979" y="5905736"/>
            <a:ext cx="3600525" cy="359445"/>
          </a:xfrm>
        </p:spPr>
        <p:txBody>
          <a:bodyPr/>
          <a:lstStyle/>
          <a:p>
            <a:r>
              <a:rPr lang="hr-HR" smtClean="0"/>
              <a:t>kristian.kovacic@fpz.hr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93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0"/>
    </mc:Choice>
    <mc:Fallback>
      <p:transition spd="slow" advTm="76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University of Zagreb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02777"/>
            <a:ext cx="3816350" cy="3333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 smtClean="0"/>
              <a:t>Faculty of Transport and Traffic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/>
          <a:lstStyle/>
          <a:p>
            <a:r>
              <a:rPr lang="en-GB" smtClean="0"/>
              <a:t>Introduction</a:t>
            </a:r>
            <a:endParaRPr lang="hr-HR" smtClean="0"/>
          </a:p>
          <a:p>
            <a:r>
              <a:rPr lang="hr-HR"/>
              <a:t>V</a:t>
            </a:r>
            <a:r>
              <a:rPr lang="hr-HR" smtClean="0"/>
              <a:t>ehicle detection</a:t>
            </a:r>
            <a:endParaRPr lang="en-GB" dirty="0" smtClean="0"/>
          </a:p>
          <a:p>
            <a:r>
              <a:rPr lang="hr-HR" smtClean="0"/>
              <a:t>Vehicle trajectory estimation</a:t>
            </a:r>
            <a:endParaRPr lang="en-GB" dirty="0" smtClean="0"/>
          </a:p>
          <a:p>
            <a:r>
              <a:rPr lang="hr-HR" dirty="0" smtClean="0"/>
              <a:t>Vehicle detection speed up</a:t>
            </a:r>
          </a:p>
          <a:p>
            <a:r>
              <a:rPr lang="hr-HR" dirty="0" smtClean="0"/>
              <a:t>Experimental results</a:t>
            </a:r>
          </a:p>
          <a:p>
            <a:r>
              <a:rPr lang="hr-HR" dirty="0" smtClean="0"/>
              <a:t>Conclusion and future work</a:t>
            </a:r>
            <a:endParaRPr lang="en-GB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764704"/>
            <a:ext cx="8229600" cy="64807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b="1" dirty="0" smtClean="0">
                <a:latin typeface="Palatino Linotype" panose="02040502050505030304" pitchFamily="18" charset="0"/>
              </a:rPr>
              <a:t>Outline</a:t>
            </a:r>
            <a:endParaRPr lang="en-GB" sz="3600" b="1" dirty="0">
              <a:latin typeface="Palatino Linotype" panose="02040502050505030304" pitchFamily="18" charset="0"/>
            </a:endParaRPr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11"/>
    </mc:Choice>
    <mc:Fallback>
      <p:transition spd="slow" advTm="217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hr-HR" smtClean="0"/>
              <a:t>Introduction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New ITS 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traffic</a:t>
            </a:r>
            <a:r>
              <a:rPr lang="hr-HR" dirty="0" smtClean="0"/>
              <a:t> </a:t>
            </a:r>
            <a:r>
              <a:rPr lang="hr-HR" dirty="0" err="1" smtClean="0"/>
              <a:t>control</a:t>
            </a:r>
            <a:r>
              <a:rPr lang="hr-HR" dirty="0" smtClean="0"/>
              <a:t> </a:t>
            </a:r>
            <a:r>
              <a:rPr lang="hr-HR" dirty="0" err="1" smtClean="0"/>
              <a:t>approaches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real time data</a:t>
            </a:r>
          </a:p>
          <a:p>
            <a:r>
              <a:rPr lang="hr-HR" dirty="0" smtClean="0"/>
              <a:t>Video </a:t>
            </a:r>
            <a:r>
              <a:rPr lang="hr-HR" dirty="0" err="1" smtClean="0"/>
              <a:t>camera</a:t>
            </a:r>
            <a:r>
              <a:rPr lang="hr-HR" dirty="0" smtClean="0"/>
              <a:t> is more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more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for </a:t>
            </a:r>
            <a:r>
              <a:rPr lang="hr-HR" dirty="0" err="1" smtClean="0"/>
              <a:t>traffic</a:t>
            </a:r>
            <a:r>
              <a:rPr lang="hr-HR" dirty="0" smtClean="0"/>
              <a:t> </a:t>
            </a:r>
            <a:r>
              <a:rPr lang="hr-HR" dirty="0" err="1" smtClean="0"/>
              <a:t>parameters</a:t>
            </a:r>
            <a:r>
              <a:rPr lang="hr-HR" dirty="0" smtClean="0"/>
              <a:t> </a:t>
            </a:r>
            <a:r>
              <a:rPr lang="hr-HR" dirty="0" err="1" smtClean="0"/>
              <a:t>measurement</a:t>
            </a:r>
            <a:endParaRPr lang="hr-HR" dirty="0" smtClean="0"/>
          </a:p>
          <a:p>
            <a:pPr lvl="1"/>
            <a:r>
              <a:rPr lang="hr-HR" dirty="0" err="1" smtClean="0"/>
              <a:t>Vehicle</a:t>
            </a:r>
            <a:r>
              <a:rPr lang="hr-HR" dirty="0" smtClean="0"/>
              <a:t> </a:t>
            </a:r>
            <a:r>
              <a:rPr lang="hr-HR" dirty="0" err="1" smtClean="0"/>
              <a:t>detection</a:t>
            </a:r>
            <a:r>
              <a:rPr lang="hr-HR" dirty="0" smtClean="0"/>
              <a:t> for </a:t>
            </a:r>
            <a:r>
              <a:rPr lang="hr-HR" dirty="0" err="1" smtClean="0"/>
              <a:t>flow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velocity</a:t>
            </a:r>
            <a:r>
              <a:rPr lang="hr-HR" dirty="0" smtClean="0"/>
              <a:t> </a:t>
            </a:r>
            <a:r>
              <a:rPr lang="hr-HR" dirty="0" err="1" smtClean="0"/>
              <a:t>measurement</a:t>
            </a:r>
            <a:endParaRPr lang="hr-HR" dirty="0" smtClean="0"/>
          </a:p>
          <a:p>
            <a:pPr lvl="1"/>
            <a:r>
              <a:rPr lang="hr-HR" dirty="0" err="1" smtClean="0"/>
              <a:t>Origin</a:t>
            </a:r>
            <a:r>
              <a:rPr lang="hr-HR" dirty="0" smtClean="0"/>
              <a:t>-</a:t>
            </a:r>
            <a:r>
              <a:rPr lang="hr-HR" dirty="0" err="1" smtClean="0"/>
              <a:t>Destination</a:t>
            </a:r>
            <a:r>
              <a:rPr lang="hr-HR" dirty="0" smtClean="0"/>
              <a:t> (OD) </a:t>
            </a:r>
            <a:r>
              <a:rPr lang="hr-HR" dirty="0" err="1" smtClean="0"/>
              <a:t>matrices</a:t>
            </a:r>
            <a:endParaRPr lang="hr-HR" dirty="0" smtClean="0"/>
          </a:p>
          <a:p>
            <a:pPr lvl="1"/>
            <a:r>
              <a:rPr lang="hr-HR" dirty="0" err="1" smtClean="0"/>
              <a:t>License</a:t>
            </a:r>
            <a:r>
              <a:rPr lang="hr-HR" dirty="0" smtClean="0"/>
              <a:t> plate </a:t>
            </a:r>
            <a:r>
              <a:rPr lang="hr-HR" dirty="0" err="1" smtClean="0"/>
              <a:t>recognition</a:t>
            </a:r>
            <a:r>
              <a:rPr lang="hr-HR" dirty="0" smtClean="0"/>
              <a:t>, </a:t>
            </a:r>
            <a:r>
              <a:rPr lang="hr-HR" dirty="0" err="1" smtClean="0"/>
              <a:t>etc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Problem</a:t>
            </a:r>
          </a:p>
          <a:p>
            <a:pPr lvl="1"/>
            <a:r>
              <a:rPr lang="hr-HR" dirty="0" err="1"/>
              <a:t>Tracking</a:t>
            </a:r>
            <a:r>
              <a:rPr lang="hr-HR" dirty="0"/>
              <a:t> </a:t>
            </a:r>
            <a:r>
              <a:rPr lang="hr-HR" dirty="0" err="1"/>
              <a:t>vehicles</a:t>
            </a:r>
            <a:r>
              <a:rPr lang="hr-HR" dirty="0"/>
              <a:t> on </a:t>
            </a:r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lanes</a:t>
            </a:r>
            <a:r>
              <a:rPr lang="hr-HR" dirty="0"/>
              <a:t> </a:t>
            </a:r>
            <a:r>
              <a:rPr lang="hr-HR" dirty="0" err="1" smtClean="0"/>
              <a:t>simultaneously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one </a:t>
            </a:r>
            <a:r>
              <a:rPr lang="hr-HR" dirty="0" err="1" smtClean="0"/>
              <a:t>camera</a:t>
            </a:r>
            <a:endParaRPr lang="hr-HR" dirty="0" smtClean="0"/>
          </a:p>
          <a:p>
            <a:pPr lvl="2"/>
            <a:r>
              <a:rPr lang="hr-HR" dirty="0" err="1" smtClean="0">
                <a:solidFill>
                  <a:schemeClr val="tx1"/>
                </a:solidFill>
              </a:rPr>
              <a:t>Commercial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versions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need</a:t>
            </a:r>
            <a:r>
              <a:rPr lang="hr-HR" dirty="0" smtClean="0">
                <a:solidFill>
                  <a:schemeClr val="tx1"/>
                </a:solidFill>
              </a:rPr>
              <a:t> one </a:t>
            </a:r>
            <a:r>
              <a:rPr lang="hr-HR" dirty="0" err="1" smtClean="0">
                <a:solidFill>
                  <a:schemeClr val="tx1"/>
                </a:solidFill>
              </a:rPr>
              <a:t>camera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per</a:t>
            </a:r>
            <a:r>
              <a:rPr lang="hr-HR" dirty="0" smtClean="0">
                <a:solidFill>
                  <a:schemeClr val="tx1"/>
                </a:solidFill>
              </a:rPr>
              <a:t> lane</a:t>
            </a:r>
          </a:p>
        </p:txBody>
      </p:sp>
      <p:sp>
        <p:nvSpPr>
          <p:cNvPr id="12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3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3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76"/>
    </mc:Choice>
    <mc:Fallback>
      <p:transition spd="slow" advTm="902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hr-HR" smtClean="0"/>
              <a:t>Vehicle detection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Image import</a:t>
            </a:r>
          </a:p>
          <a:p>
            <a:pPr lvl="1"/>
            <a:r>
              <a:rPr lang="hr-HR" smtClean="0"/>
              <a:t>IP camera, video file</a:t>
            </a:r>
          </a:p>
          <a:p>
            <a:r>
              <a:rPr lang="hr-HR" smtClean="0"/>
              <a:t>Preprocessing algorithm</a:t>
            </a:r>
          </a:p>
          <a:p>
            <a:pPr lvl="1"/>
            <a:r>
              <a:rPr lang="hr-HR" smtClean="0"/>
              <a:t>Noise reduction</a:t>
            </a:r>
          </a:p>
          <a:p>
            <a:pPr lvl="1"/>
            <a:r>
              <a:rPr lang="hr-HR" smtClean="0"/>
              <a:t>Gaussian filter with 5x5 matrix</a:t>
            </a:r>
          </a:p>
          <a:p>
            <a:endParaRPr lang="hr-HR"/>
          </a:p>
          <a:p>
            <a:endParaRPr lang="hr-HR" smtClean="0"/>
          </a:p>
          <a:p>
            <a:endParaRPr lang="hr-HR"/>
          </a:p>
          <a:p>
            <a:endParaRPr lang="hr-HR" smtClean="0"/>
          </a:p>
          <a:p>
            <a:endParaRPr lang="hr-HR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3" y="3753979"/>
            <a:ext cx="7683041" cy="2123293"/>
          </a:xfrm>
          <a:prstGeom prst="rect">
            <a:avLst/>
          </a:prstGeom>
        </p:spPr>
      </p:pic>
      <p:sp>
        <p:nvSpPr>
          <p:cNvPr id="8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9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68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82"/>
    </mc:Choice>
    <mc:Fallback>
      <p:transition spd="slow" advTm="636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hr-HR" smtClean="0"/>
              <a:t>Vehicle detection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Background substraction method</a:t>
            </a:r>
          </a:p>
          <a:p>
            <a:pPr marL="457200" lvl="1" indent="0">
              <a:buNone/>
            </a:pPr>
            <a:r>
              <a:rPr lang="hr-HR" smtClean="0"/>
              <a:t>(a) Creation of background image model</a:t>
            </a:r>
          </a:p>
          <a:p>
            <a:pPr marL="457200" lvl="1" indent="0">
              <a:buNone/>
            </a:pPr>
            <a:r>
              <a:rPr lang="hr-HR" smtClean="0"/>
              <a:t>(b) Detection of foreground objects</a:t>
            </a:r>
          </a:p>
          <a:p>
            <a:endParaRPr lang="hr-HR"/>
          </a:p>
          <a:p>
            <a:endParaRPr lang="hr-HR" smtClean="0"/>
          </a:p>
          <a:p>
            <a:endParaRPr lang="hr-HR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9" y="2636912"/>
            <a:ext cx="5235793" cy="3701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3" y="3072749"/>
            <a:ext cx="1961537" cy="2948539"/>
          </a:xfrm>
          <a:prstGeom prst="rect">
            <a:avLst/>
          </a:prstGeom>
        </p:spPr>
      </p:pic>
      <p:sp>
        <p:nvSpPr>
          <p:cNvPr id="14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5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25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68"/>
    </mc:Choice>
    <mc:Fallback>
      <p:transition spd="slow" advTm="775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hr-HR" smtClean="0"/>
              <a:t>Vehicle detection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16624"/>
          </a:xfrm>
        </p:spPr>
        <p:txBody>
          <a:bodyPr/>
          <a:lstStyle/>
          <a:p>
            <a:r>
              <a:rPr lang="hr-HR" smtClean="0"/>
              <a:t>Object clustering method</a:t>
            </a:r>
            <a:endParaRPr lang="hr-HR"/>
          </a:p>
          <a:p>
            <a:pPr lvl="1"/>
            <a:r>
              <a:rPr lang="hr-HR" smtClean="0"/>
              <a:t>Check if adjacent pixels exist</a:t>
            </a:r>
            <a:br>
              <a:rPr lang="hr-HR" smtClean="0"/>
            </a:br>
            <a:r>
              <a:rPr lang="hr-HR" smtClean="0"/>
              <a:t>and combine them into cluster</a:t>
            </a:r>
            <a:endParaRPr lang="hr-HR"/>
          </a:p>
          <a:p>
            <a:pPr lvl="1"/>
            <a:r>
              <a:rPr lang="hr-HR" smtClean="0"/>
              <a:t>If cluster area </a:t>
            </a:r>
            <a:r>
              <a:rPr lang="hr-HR" i="1" smtClean="0"/>
              <a:t>A</a:t>
            </a:r>
            <a:r>
              <a:rPr lang="hr-HR" smtClean="0"/>
              <a:t> ≤ </a:t>
            </a:r>
            <a:r>
              <a:rPr lang="hr-HR" i="1" smtClean="0"/>
              <a:t>threshold</a:t>
            </a:r>
            <a:r>
              <a:rPr lang="hr-HR" smtClean="0"/>
              <a:t>,</a:t>
            </a:r>
            <a:br>
              <a:rPr lang="hr-HR" smtClean="0"/>
            </a:br>
            <a:r>
              <a:rPr lang="hr-HR" smtClean="0"/>
              <a:t>remove cluster</a:t>
            </a:r>
          </a:p>
          <a:p>
            <a:r>
              <a:rPr lang="hr-HR"/>
              <a:t>Object tracking method</a:t>
            </a:r>
          </a:p>
          <a:p>
            <a:pPr lvl="1"/>
            <a:r>
              <a:rPr lang="hr-HR"/>
              <a:t>Compare all objects in </a:t>
            </a:r>
            <a:r>
              <a:rPr lang="hr-HR" smtClean="0"/>
              <a:t>the</a:t>
            </a:r>
            <a:br>
              <a:rPr lang="hr-HR" smtClean="0"/>
            </a:br>
            <a:r>
              <a:rPr lang="hr-HR" smtClean="0"/>
              <a:t>new </a:t>
            </a:r>
            <a:r>
              <a:rPr lang="hr-HR"/>
              <a:t>frame with objects </a:t>
            </a:r>
            <a:r>
              <a:rPr lang="hr-HR" smtClean="0"/>
              <a:t>in</a:t>
            </a:r>
            <a:br>
              <a:rPr lang="hr-HR" smtClean="0"/>
            </a:br>
            <a:r>
              <a:rPr lang="hr-HR" smtClean="0"/>
              <a:t>the </a:t>
            </a:r>
            <a:r>
              <a:rPr lang="hr-HR"/>
              <a:t>previous frame </a:t>
            </a:r>
            <a:r>
              <a:rPr lang="hr-HR" smtClean="0"/>
              <a:t>and</a:t>
            </a:r>
            <a:br>
              <a:rPr lang="hr-HR" smtClean="0"/>
            </a:br>
            <a:r>
              <a:rPr lang="hr-HR" smtClean="0"/>
              <a:t>combine </a:t>
            </a:r>
            <a:r>
              <a:rPr lang="hr-HR"/>
              <a:t>only those </a:t>
            </a:r>
            <a:r>
              <a:rPr lang="hr-HR" smtClean="0"/>
              <a:t>with</a:t>
            </a:r>
            <a:br>
              <a:rPr lang="hr-HR" smtClean="0"/>
            </a:br>
            <a:r>
              <a:rPr lang="hr-HR" smtClean="0"/>
              <a:t>max </a:t>
            </a:r>
            <a:r>
              <a:rPr lang="hr-HR" i="1" smtClean="0"/>
              <a:t>w</a:t>
            </a:r>
          </a:p>
          <a:p>
            <a:endParaRPr lang="hr-HR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724128" y="1083575"/>
            <a:ext cx="2880320" cy="1625345"/>
            <a:chOff x="4572958" y="2132856"/>
            <a:chExt cx="4113842" cy="23214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58" y="2132856"/>
              <a:ext cx="4113842" cy="2321413"/>
            </a:xfrm>
            <a:prstGeom prst="rect">
              <a:avLst/>
            </a:prstGeom>
          </p:spPr>
        </p:pic>
        <p:sp>
          <p:nvSpPr>
            <p:cNvPr id="12" name="Content Placeholder 1"/>
            <p:cNvSpPr txBox="1">
              <a:spLocks/>
            </p:cNvSpPr>
            <p:nvPr/>
          </p:nvSpPr>
          <p:spPr bwMode="auto">
            <a:xfrm>
              <a:off x="6643875" y="3500353"/>
              <a:ext cx="373427" cy="5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rgbClr val="0000FF"/>
                  </a:solidFill>
                  <a:latin typeface="Palatino Linotype" pitchFamily="18" charset="0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mtClean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 bwMode="auto">
            <a:xfrm>
              <a:off x="5401545" y="2492896"/>
              <a:ext cx="373427" cy="5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rgbClr val="0000FF"/>
                  </a:solidFill>
                  <a:latin typeface="Palatino Linotype" pitchFamily="18" charset="0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mtClean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7380312" y="2132856"/>
              <a:ext cx="373427" cy="50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Palatino Linotype" pitchFamily="18" charset="0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rgbClr val="0000FF"/>
                  </a:solidFill>
                  <a:latin typeface="Palatino Linotype" pitchFamily="18" charset="0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>
                  <a:solidFill>
                    <a:srgbClr val="00FF00"/>
                  </a:solidFill>
                </a:rPr>
                <a:t>3</a:t>
              </a:r>
              <a:endParaRPr lang="hr-HR" smtClean="0">
                <a:solidFill>
                  <a:srgbClr val="00FF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3760" r="2222" b="3073"/>
          <a:stretch/>
        </p:blipFill>
        <p:spPr>
          <a:xfrm>
            <a:off x="5256496" y="2889352"/>
            <a:ext cx="3780000" cy="3708000"/>
          </a:xfrm>
          <a:prstGeom prst="rect">
            <a:avLst/>
          </a:prstGeom>
        </p:spPr>
      </p:pic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hr-HR" b="1" smtClean="0"/>
              <a:t>Vehicle trajectory estimation</a:t>
            </a:r>
            <a:endParaRPr lang="en-GB" b="1" dirty="0" smtClean="0"/>
          </a:p>
        </p:txBody>
      </p:sp>
      <p:sp>
        <p:nvSpPr>
          <p:cNvPr id="19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20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4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69"/>
    </mc:Choice>
    <mc:Fallback>
      <p:transition spd="slow" advTm="1717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hr-HR" sz="2000" smtClean="0"/>
              <a:t>Vehicle trajectory estimation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16624"/>
          </a:xfrm>
        </p:spPr>
        <p:txBody>
          <a:bodyPr/>
          <a:lstStyle/>
          <a:p>
            <a:r>
              <a:rPr lang="hr-HR" smtClean="0"/>
              <a:t>Postprocessing object location</a:t>
            </a:r>
          </a:p>
          <a:p>
            <a:pPr lvl="1"/>
            <a:r>
              <a:rPr lang="hr-HR" smtClean="0"/>
              <a:t>Extended Kalman Filter</a:t>
            </a:r>
          </a:p>
          <a:p>
            <a:pPr lvl="1"/>
            <a:endParaRPr lang="hr-HR"/>
          </a:p>
          <a:p>
            <a:pPr lvl="1"/>
            <a:endParaRPr lang="hr-HR" smtClean="0"/>
          </a:p>
          <a:p>
            <a:pPr lvl="1"/>
            <a:endParaRPr lang="hr-HR"/>
          </a:p>
          <a:p>
            <a:pPr lvl="1"/>
            <a:endParaRPr lang="hr-HR" smtClean="0"/>
          </a:p>
          <a:p>
            <a:pPr lvl="1"/>
            <a:endParaRPr lang="hr-HR"/>
          </a:p>
          <a:p>
            <a:pPr lvl="1"/>
            <a:endParaRPr lang="hr-HR" smtClean="0"/>
          </a:p>
          <a:p>
            <a:pPr lvl="4"/>
            <a:endParaRPr lang="hr-HR"/>
          </a:p>
          <a:p>
            <a:pPr lvl="1"/>
            <a:r>
              <a:rPr lang="hr-HR" smtClean="0"/>
              <a:t>Histogram for computing average values of position</a:t>
            </a:r>
            <a:br>
              <a:rPr lang="hr-HR" smtClean="0"/>
            </a:br>
            <a:r>
              <a:rPr lang="hr-HR" smtClean="0"/>
              <a:t>(</a:t>
            </a:r>
            <a:r>
              <a:rPr lang="hr-HR" i="1" smtClean="0"/>
              <a:t>x</a:t>
            </a:r>
            <a:r>
              <a:rPr lang="hr-HR" smtClean="0"/>
              <a:t>, </a:t>
            </a:r>
            <a:r>
              <a:rPr lang="hr-HR" i="1" smtClean="0"/>
              <a:t>y</a:t>
            </a:r>
            <a:r>
              <a:rPr lang="hr-HR" smtClean="0"/>
              <a:t>), velocity (</a:t>
            </a:r>
            <a:r>
              <a:rPr lang="hr-HR" i="1" smtClean="0"/>
              <a:t>v</a:t>
            </a:r>
            <a:r>
              <a:rPr lang="hr-HR" smtClean="0"/>
              <a:t>), acceleration (</a:t>
            </a:r>
            <a:r>
              <a:rPr lang="hr-HR" i="1" smtClean="0"/>
              <a:t>a</a:t>
            </a:r>
            <a:r>
              <a:rPr lang="hr-HR" smtClean="0"/>
              <a:t>), direction (</a:t>
            </a:r>
            <a:r>
              <a:rPr lang="el-GR" smtClean="0"/>
              <a:t>ϕ</a:t>
            </a:r>
            <a:r>
              <a:rPr lang="hr-HR" smtClean="0"/>
              <a:t>), angular velocity (</a:t>
            </a:r>
            <a:r>
              <a:rPr lang="el-GR" i="1" smtClean="0"/>
              <a:t>ω</a:t>
            </a:r>
            <a:r>
              <a:rPr lang="hr-HR"/>
              <a:t>) based on EKF </a:t>
            </a:r>
            <a:r>
              <a:rPr lang="hr-HR" smtClean="0"/>
              <a:t>output</a:t>
            </a:r>
          </a:p>
          <a:p>
            <a:pPr lvl="1"/>
            <a:r>
              <a:rPr lang="hr-HR" smtClean="0"/>
              <a:t>Setting initial values of state vector </a:t>
            </a:r>
            <a:r>
              <a:rPr lang="hr-HR" i="1" smtClean="0"/>
              <a:t>x</a:t>
            </a:r>
            <a:r>
              <a:rPr lang="hr-HR" smtClean="0"/>
              <a:t> by histogram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17" y="1484784"/>
            <a:ext cx="3950555" cy="2588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1" y="1833938"/>
            <a:ext cx="1530245" cy="2010145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-248334" y="4005064"/>
            <a:ext cx="3965882" cy="35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r-HR" smtClean="0">
                <a:solidFill>
                  <a:schemeClr val="tx1"/>
                </a:solidFill>
              </a:rPr>
              <a:t>Measurement vector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66" y="3724473"/>
            <a:ext cx="1572579" cy="939549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-199425" y="2647798"/>
            <a:ext cx="3960440" cy="3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r-HR" smtClean="0">
                <a:solidFill>
                  <a:schemeClr val="tx1"/>
                </a:solidFill>
              </a:rPr>
              <a:t>State vector</a:t>
            </a:r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6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3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658"/>
    </mc:Choice>
    <mc:Fallback>
      <p:transition spd="slow" advTm="1306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GB" dirty="0" smtClean="0"/>
              <a:t>Vehicle detection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116632"/>
            <a:ext cx="3816350" cy="333375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en-GB" b="1" dirty="0" smtClean="0"/>
              <a:t>Speed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57200" y="980728"/>
            <a:ext cx="8229600" cy="26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mtClean="0"/>
              <a:t>Optimization </a:t>
            </a:r>
            <a:r>
              <a:rPr lang="en-GB" dirty="0" smtClean="0"/>
              <a:t>approach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Executing algorithms on </a:t>
            </a:r>
            <a:r>
              <a:rPr lang="en-GB" dirty="0" err="1" smtClean="0"/>
              <a:t>GPU</a:t>
            </a:r>
            <a:r>
              <a:rPr lang="en-GB" dirty="0" smtClean="0"/>
              <a:t> as much as possible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Adding support for CPU </a:t>
            </a:r>
            <a:r>
              <a:rPr lang="en-GB" dirty="0" err="1" smtClean="0"/>
              <a:t>SIMD</a:t>
            </a:r>
            <a:r>
              <a:rPr lang="en-GB" dirty="0" smtClean="0"/>
              <a:t> instructions to algorithms which are incapable to run on </a:t>
            </a:r>
            <a:r>
              <a:rPr lang="en-GB" dirty="0" err="1" smtClean="0"/>
              <a:t>GPU</a:t>
            </a:r>
            <a:endParaRPr lang="en-GB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Performing computations using multiple threads</a:t>
            </a:r>
          </a:p>
          <a:p>
            <a:pPr lvl="2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Parallelization of image processing algorithms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5112568" cy="2771114"/>
          </a:xfrm>
          <a:prstGeom prst="rect">
            <a:avLst/>
          </a:prstGeom>
        </p:spPr>
      </p:pic>
      <p:sp>
        <p:nvSpPr>
          <p:cNvPr id="9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0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84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60"/>
    </mc:Choice>
    <mc:Fallback>
      <p:transition spd="slow" advTm="224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0072" y="86189"/>
            <a:ext cx="3816350" cy="333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b="1" smtClean="0"/>
              <a:t>Vehicle detection accuracy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3284C30-A707-4520-93C8-852A0E83378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6524"/>
              </p:ext>
            </p:extLst>
          </p:nvPr>
        </p:nvGraphicFramePr>
        <p:xfrm>
          <a:off x="1331913" y="2132856"/>
          <a:ext cx="6616465" cy="4251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37674"/>
                <a:gridCol w="1531433"/>
                <a:gridCol w="1130300"/>
                <a:gridCol w="1130300"/>
                <a:gridCol w="1086758"/>
              </a:tblGrid>
              <a:tr h="4724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Approach</a:t>
                      </a:r>
                      <a:endParaRPr lang="en-US" sz="25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2500" err="1" smtClean="0"/>
                        <a:t>Vehicle</a:t>
                      </a:r>
                      <a:r>
                        <a:rPr lang="hr-HR" sz="2500" smtClean="0"/>
                        <a:t> </a:t>
                      </a:r>
                      <a:r>
                        <a:rPr lang="hr-HR" sz="2500" err="1" smtClean="0"/>
                        <a:t>count</a:t>
                      </a:r>
                      <a:r>
                        <a:rPr lang="hr-HR" sz="2500" smtClean="0"/>
                        <a:t> </a:t>
                      </a:r>
                      <a:r>
                        <a:rPr lang="hr-HR" sz="2500" err="1" smtClean="0"/>
                        <a:t>per</a:t>
                      </a:r>
                      <a:r>
                        <a:rPr lang="hr-HR" sz="2500" smtClean="0"/>
                        <a:t> lane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</a:tr>
              <a:tr h="463664">
                <a:tc gridSpan="2"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Total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err="1" smtClean="0"/>
                        <a:t>Left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Right</a:t>
                      </a:r>
                      <a:endParaRPr lang="en-US" sz="25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440">
                <a:tc rowSpan="3"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Overlap check</a:t>
                      </a:r>
                      <a:endParaRPr lang="en-US" sz="25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Hits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126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65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61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FP / FN</a:t>
                      </a:r>
                      <a:endParaRPr lang="en-US" sz="2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0 / 6</a:t>
                      </a:r>
                      <a:endParaRPr lang="en-US" sz="2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0 / 5</a:t>
                      </a:r>
                      <a:endParaRPr lang="en-US" sz="2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0 / 1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Accuracy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95,6%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92,9%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98,4%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 rowSpan="3"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Trajectory check</a:t>
                      </a:r>
                      <a:endParaRPr lang="en-US" sz="25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Hits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129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68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61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FP / FN</a:t>
                      </a:r>
                      <a:endParaRPr lang="en-US" sz="25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1 / 4</a:t>
                      </a:r>
                      <a:endParaRPr lang="en-US" sz="25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0 / 3</a:t>
                      </a:r>
                      <a:endParaRPr lang="en-US" sz="25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1 / 1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Accuracy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96,2%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95,8%</a:t>
                      </a:r>
                      <a:endParaRPr lang="en-US" sz="25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96,8%</a:t>
                      </a:r>
                      <a:endParaRPr lang="en-US" sz="250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4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True vehicle count</a:t>
                      </a:r>
                      <a:endParaRPr lang="en-US" sz="25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132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smtClean="0"/>
                        <a:t>70</a:t>
                      </a:r>
                      <a:endParaRPr lang="en-US" sz="250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500" dirty="0" smtClean="0"/>
                        <a:t>62</a:t>
                      </a:r>
                      <a:endParaRPr lang="en-US" sz="25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57200" y="692696"/>
            <a:ext cx="8229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FF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err="1" smtClean="0"/>
              <a:t>Vehicle</a:t>
            </a:r>
            <a:r>
              <a:rPr lang="hr-HR" dirty="0" smtClean="0"/>
              <a:t> </a:t>
            </a:r>
            <a:r>
              <a:rPr lang="hr-HR" dirty="0" err="1" smtClean="0"/>
              <a:t>counting</a:t>
            </a:r>
            <a:r>
              <a:rPr lang="hr-HR" dirty="0" smtClean="0"/>
              <a:t> </a:t>
            </a:r>
            <a:r>
              <a:rPr lang="hr-HR" dirty="0" err="1" smtClean="0"/>
              <a:t>approaches</a:t>
            </a:r>
            <a:endParaRPr lang="hr-HR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vehicle</a:t>
            </a:r>
            <a:r>
              <a:rPr lang="hr-HR" dirty="0" smtClean="0"/>
              <a:t> </a:t>
            </a:r>
            <a:r>
              <a:rPr lang="hr-HR" dirty="0" err="1" smtClean="0"/>
              <a:t>bounding</a:t>
            </a:r>
            <a:r>
              <a:rPr lang="hr-HR" dirty="0" smtClean="0"/>
              <a:t> box / </a:t>
            </a:r>
            <a:r>
              <a:rPr lang="hr-HR" dirty="0" err="1" smtClean="0"/>
              <a:t>trajectory</a:t>
            </a:r>
            <a:r>
              <a:rPr lang="hr-HR" dirty="0" smtClean="0"/>
              <a:t> is </a:t>
            </a:r>
            <a:r>
              <a:rPr lang="hr-HR" dirty="0" err="1" smtClean="0"/>
              <a:t>overlapping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virtual</a:t>
            </a:r>
            <a:r>
              <a:rPr lang="hr-HR" dirty="0" smtClean="0"/>
              <a:t> </a:t>
            </a:r>
            <a:r>
              <a:rPr lang="hr-HR" dirty="0" err="1" smtClean="0"/>
              <a:t>markers</a:t>
            </a:r>
            <a:endParaRPr lang="hr-HR" dirty="0" smtClean="0"/>
          </a:p>
        </p:txBody>
      </p:sp>
      <p:sp>
        <p:nvSpPr>
          <p:cNvPr id="9" name="Date Placeholder 22"/>
          <p:cNvSpPr>
            <a:spLocks noGrp="1"/>
          </p:cNvSpPr>
          <p:nvPr>
            <p:ph type="dt" sz="half" idx="14"/>
          </p:nvPr>
        </p:nvSpPr>
        <p:spPr>
          <a:xfrm>
            <a:off x="24036" y="6618560"/>
            <a:ext cx="4187924" cy="2394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hr-HR" sz="1400" b="1" smtClean="0"/>
              <a:t>UNIZG-FTTS</a:t>
            </a:r>
            <a:endParaRPr lang="en-GB" sz="1400" dirty="0" smtClean="0"/>
          </a:p>
        </p:txBody>
      </p:sp>
      <p:sp>
        <p:nvSpPr>
          <p:cNvPr id="10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4283968" y="6631260"/>
            <a:ext cx="4464496" cy="226740"/>
          </a:xfrm>
        </p:spPr>
        <p:txBody>
          <a:bodyPr/>
          <a:lstStyle/>
          <a:p>
            <a:pPr>
              <a:defRPr/>
            </a:pPr>
            <a:r>
              <a:rPr lang="hr-HR" smtClean="0"/>
              <a:t>CCVW, Zagreb, Croatia, 16 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55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26"/>
    </mc:Choice>
    <mc:Fallback>
      <p:transition spd="slow" advTm="6042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75&quot;&gt;&lt;property id=&quot;20148&quot; value=&quot;5&quot;/&gt;&lt;property id=&quot;20300&quot; value=&quot;Slide 1 - &amp;quot;Real Time Vehicle Country of Origin Classification Based on Computer Vision&amp;quot;&quot;/&gt;&lt;property id=&quot;20307&quot; value=&quot;261&quot;/&gt;&lt;/object&gt;&lt;object type=&quot;3&quot; unique_id=&quot;10440&quot;&gt;&lt;property id=&quot;20148&quot; value=&quot;5&quot;/&gt;&lt;property id=&quot;20300&quot; value=&quot;Slide 2&quot;/&gt;&lt;property id=&quot;20307&quot; value=&quot;288&quot;/&gt;&lt;/object&gt;&lt;object type=&quot;3&quot; unique_id=&quot;10606&quot;&gt;&lt;property id=&quot;20148&quot; value=&quot;5&quot;/&gt;&lt;property id=&quot;20300&quot; value=&quot;Slide 3&quot;/&gt;&lt;property id=&quot;20307&quot; value=&quot;291&quot;/&gt;&lt;/object&gt;&lt;object type=&quot;3&quot; unique_id=&quot;10607&quot;&gt;&lt;property id=&quot;20148&quot; value=&quot;5&quot;/&gt;&lt;property id=&quot;20300&quot; value=&quot;Slide 4&quot;/&gt;&lt;property id=&quot;20307&quot; value=&quot;293&quot;/&gt;&lt;/object&gt;&lt;object type=&quot;3&quot; unique_id=&quot;10608&quot;&gt;&lt;property id=&quot;20148&quot; value=&quot;5&quot;/&gt;&lt;property id=&quot;20300&quot; value=&quot;Slide 5&quot;/&gt;&lt;property id=&quot;20307&quot; value=&quot;297&quot;/&gt;&lt;/object&gt;&lt;object type=&quot;3&quot; unique_id=&quot;10609&quot;&gt;&lt;property id=&quot;20148&quot; value=&quot;5&quot;/&gt;&lt;property id=&quot;20300&quot; value=&quot;Slide 6&quot;/&gt;&lt;property id=&quot;20307&quot; value=&quot;298&quot;/&gt;&lt;/object&gt;&lt;object type=&quot;3&quot; unique_id=&quot;10610&quot;&gt;&lt;property id=&quot;20148&quot; value=&quot;5&quot;/&gt;&lt;property id=&quot;20300&quot; value=&quot;Slide 7&quot;/&gt;&lt;property id=&quot;20307&quot; value=&quot;296&quot;/&gt;&lt;/object&gt;&lt;object type=&quot;3&quot; unique_id=&quot;10611&quot;&gt;&lt;property id=&quot;20148&quot; value=&quot;5&quot;/&gt;&lt;property id=&quot;20300&quot; value=&quot;Slide 8&quot;/&gt;&lt;property id=&quot;20307&quot; value=&quot;299&quot;/&gt;&lt;/object&gt;&lt;object type=&quot;3&quot; unique_id=&quot;10612&quot;&gt;&lt;property id=&quot;20148&quot; value=&quot;5&quot;/&gt;&lt;property id=&quot;20300&quot; value=&quot;Slide 9&quot;/&gt;&lt;property id=&quot;20307&quot; value=&quot;300&quot;/&gt;&lt;/object&gt;&lt;object type=&quot;3&quot; unique_id=&quot;10613&quot;&gt;&lt;property id=&quot;20148&quot; value=&quot;5&quot;/&gt;&lt;property id=&quot;20300&quot; value=&quot;Slide 10&quot;/&gt;&lt;property id=&quot;20307&quot; value=&quot;301&quot;/&gt;&lt;/object&gt;&lt;object type=&quot;3&quot; unique_id=&quot;10614&quot;&gt;&lt;property id=&quot;20148&quot; value=&quot;5&quot;/&gt;&lt;property id=&quot;20300&quot; value=&quot;Slide 11&quot;/&gt;&lt;property id=&quot;20307&quot; value=&quot;302&quot;/&gt;&lt;/object&gt;&lt;object type=&quot;3&quot; unique_id=&quot;10615&quot;&gt;&lt;property id=&quot;20148&quot; value=&quot;5&quot;/&gt;&lt;property id=&quot;20300&quot; value=&quot;Slide 12&quot;/&gt;&lt;property id=&quot;20307&quot; value=&quot;303&quot;/&gt;&lt;/object&gt;&lt;object type=&quot;3&quot; unique_id=&quot;10616&quot;&gt;&lt;property id=&quot;20148&quot; value=&quot;5&quot;/&gt;&lt;property id=&quot;20300&quot; value=&quot;Slide 13&quot;/&gt;&lt;property id=&quot;20307&quot; value=&quot;304&quot;/&gt;&lt;/object&gt;&lt;object type=&quot;3&quot; unique_id=&quot;10617&quot;&gt;&lt;property id=&quot;20148&quot; value=&quot;5&quot;/&gt;&lt;property id=&quot;20300&quot; value=&quot;Slide 14&quot;/&gt;&lt;property id=&quot;20307&quot; value=&quot;306&quot;/&gt;&lt;/object&gt;&lt;object type=&quot;3&quot; unique_id=&quot;10618&quot;&gt;&lt;property id=&quot;20148&quot; value=&quot;5&quot;/&gt;&lt;property id=&quot;20300&quot; value=&quot;Slide 15&quot;/&gt;&lt;property id=&quot;20307&quot; value=&quot;305&quot;/&gt;&lt;/object&gt;&lt;object type=&quot;3&quot; unique_id=&quot;10619&quot;&gt;&lt;property id=&quot;20148&quot; value=&quot;5&quot;/&gt;&lt;property id=&quot;20300&quot; value=&quot;Slide 16 - &amp;quot;Real Time Vehicle Country of Origin Classification Based on Computer Vision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dlozakTOG-EN 2012-07-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PredlozakTOG-EN 2012-07-26</Template>
  <TotalTime>2068</TotalTime>
  <Words>694</Words>
  <Application>Microsoft Office PowerPoint</Application>
  <PresentationFormat>On-screen Show (4:3)</PresentationFormat>
  <Paragraphs>194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Palatino Linotype</vt:lpstr>
      <vt:lpstr>Times New Roman</vt:lpstr>
      <vt:lpstr>Arial</vt:lpstr>
      <vt:lpstr>PredlozakTOG-EN 2012-07-26</vt:lpstr>
      <vt:lpstr>Real time vehicle trajectory estimation on multiple 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time vehicle trajectory estimation on multiple lanes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HIGHWAY AUTONOMIC CONTROL SYSTEM   (RAMP METERING AND SPEED LIMIT CONTROL  AS AUTONOMIC SYSTEM)</dc:title>
  <dc:creator>Edouard Ivanjko</dc:creator>
  <cp:lastModifiedBy>Kristian Kovacic</cp:lastModifiedBy>
  <cp:revision>270</cp:revision>
  <dcterms:created xsi:type="dcterms:W3CDTF">2014-02-26T12:27:59Z</dcterms:created>
  <dcterms:modified xsi:type="dcterms:W3CDTF">2014-09-16T03:05:17Z</dcterms:modified>
</cp:coreProperties>
</file>